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4"/>
  </p:notesMasterIdLst>
  <p:handoutMasterIdLst>
    <p:handoutMasterId r:id="rId45"/>
  </p:handoutMasterIdLst>
  <p:sldIdLst>
    <p:sldId id="256" r:id="rId5"/>
    <p:sldId id="711" r:id="rId6"/>
    <p:sldId id="712" r:id="rId7"/>
    <p:sldId id="715" r:id="rId8"/>
    <p:sldId id="716" r:id="rId9"/>
    <p:sldId id="767" r:id="rId10"/>
    <p:sldId id="774" r:id="rId11"/>
    <p:sldId id="775" r:id="rId12"/>
    <p:sldId id="784" r:id="rId13"/>
    <p:sldId id="785" r:id="rId14"/>
    <p:sldId id="786" r:id="rId15"/>
    <p:sldId id="787" r:id="rId16"/>
    <p:sldId id="788" r:id="rId17"/>
    <p:sldId id="789" r:id="rId18"/>
    <p:sldId id="776" r:id="rId19"/>
    <p:sldId id="791" r:id="rId20"/>
    <p:sldId id="790" r:id="rId21"/>
    <p:sldId id="792" r:id="rId22"/>
    <p:sldId id="793" r:id="rId23"/>
    <p:sldId id="803" r:id="rId24"/>
    <p:sldId id="777" r:id="rId25"/>
    <p:sldId id="794" r:id="rId26"/>
    <p:sldId id="795" r:id="rId27"/>
    <p:sldId id="796" r:id="rId28"/>
    <p:sldId id="797" r:id="rId29"/>
    <p:sldId id="800" r:id="rId30"/>
    <p:sldId id="798" r:id="rId31"/>
    <p:sldId id="801" r:id="rId32"/>
    <p:sldId id="799" r:id="rId33"/>
    <p:sldId id="802" r:id="rId34"/>
    <p:sldId id="804" r:id="rId35"/>
    <p:sldId id="779" r:id="rId36"/>
    <p:sldId id="780" r:id="rId37"/>
    <p:sldId id="781" r:id="rId38"/>
    <p:sldId id="782" r:id="rId39"/>
    <p:sldId id="783" r:id="rId40"/>
    <p:sldId id="778" r:id="rId41"/>
    <p:sldId id="807" r:id="rId42"/>
    <p:sldId id="808" r:id="rId43"/>
  </p:sldIdLst>
  <p:sldSz cx="9144000" cy="6858000" type="screen4x3"/>
  <p:notesSz cx="9928225" cy="6797675"/>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71" autoAdjust="0"/>
    <p:restoredTop sz="94646" autoAdjust="0"/>
  </p:normalViewPr>
  <p:slideViewPr>
    <p:cSldViewPr>
      <p:cViewPr varScale="1">
        <p:scale>
          <a:sx n="79" d="100"/>
          <a:sy n="79" d="100"/>
        </p:scale>
        <p:origin x="1332"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19/07/2017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7/19/2017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545576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47340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709516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05626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087684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127117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982797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49776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318672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95263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1220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562092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60430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91977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844718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007160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130212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920551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961538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23030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449799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610872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872111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743005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2925532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353651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0186756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1601680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1893634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49641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273593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31.xml"/><Relationship Id="rId5" Type="http://schemas.openxmlformats.org/officeDocument/2006/relationships/slide" Target="../slides/slide20.xml"/><Relationship Id="rId4" Type="http://schemas.openxmlformats.org/officeDocument/2006/relationships/slide" Target="../slides/slide1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8028384" y="620688"/>
            <a:ext cx="86409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P4 – Principal Source Docs</a:t>
            </a:r>
            <a:endParaRPr lang="en-GB" sz="10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033718" y="620688"/>
            <a:ext cx="2011918" cy="357190"/>
          </a:xfrm>
          <a:prstGeom prst="round2SameRect">
            <a:avLst/>
          </a:prstGeom>
          <a:gradFill>
            <a:gsLst>
              <a:gs pos="0">
                <a:srgbClr val="C00000"/>
              </a:gs>
              <a:gs pos="50000">
                <a:srgbClr val="FF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M2 – Cash and Trade Discounts</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099642" y="620688"/>
            <a:ext cx="2020530"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D2 – Evaluate Cash And Trade</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6174178" y="620688"/>
            <a:ext cx="18002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P5 – Petty Cash and Imprest</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to Prepare the Principal Documents in Business Transactions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4320481" cy="5509200"/>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200" b="1" dirty="0" smtClean="0"/>
              <a:t>Purchase Invoice </a:t>
            </a:r>
            <a:r>
              <a:rPr lang="en-US" sz="2200" dirty="0" smtClean="0"/>
              <a:t>- A </a:t>
            </a:r>
            <a:r>
              <a:rPr lang="en-US" sz="2200" dirty="0"/>
              <a:t>commercial document or bill presented to a buyer by a seller or service provider for payment within a stated time frame that indicates what has been purchased, in what amount and for what price. </a:t>
            </a:r>
            <a:endParaRPr lang="en-US" sz="2200" dirty="0" smtClean="0"/>
          </a:p>
          <a:p>
            <a:pPr marL="439738" indent="-439738">
              <a:buClr>
                <a:srgbClr val="00B050"/>
              </a:buClr>
              <a:buFont typeface="Wingdings 3" panose="05040102010807070707" pitchFamily="18" charset="2"/>
              <a:buChar char=""/>
            </a:pPr>
            <a:r>
              <a:rPr lang="en-US" sz="2200" dirty="0" smtClean="0"/>
              <a:t>A </a:t>
            </a:r>
            <a:r>
              <a:rPr lang="en-US" sz="2200" dirty="0"/>
              <a:t>purchase invoice can be used to prove that something was bought and how much was paid for it</a:t>
            </a:r>
            <a:r>
              <a:rPr lang="en-US" sz="2200" dirty="0" smtClean="0"/>
              <a:t>.</a:t>
            </a:r>
          </a:p>
          <a:p>
            <a:pPr marL="439738" indent="-439738">
              <a:buClr>
                <a:srgbClr val="00B050"/>
              </a:buClr>
              <a:buFont typeface="Wingdings 3" panose="05040102010807070707" pitchFamily="18" charset="2"/>
              <a:buChar char=""/>
            </a:pPr>
            <a:r>
              <a:rPr lang="en-US" sz="2200" dirty="0" smtClean="0"/>
              <a:t>For a school this might be for books, tables, chairs etc., with a payment date due by September.</a:t>
            </a:r>
            <a:endParaRPr lang="en-US" sz="22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Credit Note</a:t>
            </a:r>
            <a:endParaRPr lang="en-US" sz="2600" dirty="0"/>
          </a:p>
        </p:txBody>
      </p:sp>
      <p:pic>
        <p:nvPicPr>
          <p:cNvPr id="1028" name="Picture 4" descr="Image result for purchase invoice"/>
          <p:cNvPicPr>
            <a:picLocks noChangeAspect="1" noChangeArrowheads="1"/>
          </p:cNvPicPr>
          <p:nvPr/>
        </p:nvPicPr>
        <p:blipFill rotWithShape="1">
          <a:blip r:embed="rId3">
            <a:extLst>
              <a:ext uri="{28A0092B-C50C-407E-A947-70E740481C1C}">
                <a14:useLocalDpi xmlns:a14="http://schemas.microsoft.com/office/drawing/2010/main" val="0"/>
              </a:ext>
            </a:extLst>
          </a:blip>
          <a:srcRect l="2686" t="2652" r="36889" b="5267"/>
          <a:stretch/>
        </p:blipFill>
        <p:spPr bwMode="auto">
          <a:xfrm>
            <a:off x="4716016" y="1124743"/>
            <a:ext cx="4063308" cy="5372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7888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4536505" cy="5632311"/>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000" b="1" dirty="0" smtClean="0"/>
              <a:t>Credit Note </a:t>
            </a:r>
            <a:r>
              <a:rPr lang="en-US" sz="2000" dirty="0"/>
              <a:t>- A form or letter sent by a seller to a buyer, stating that a certain amount has been credited to the buyer's account.</a:t>
            </a:r>
          </a:p>
          <a:p>
            <a:pPr marL="439738" indent="-439738">
              <a:buClr>
                <a:srgbClr val="00B050"/>
              </a:buClr>
              <a:buFont typeface="Wingdings 3" panose="05040102010807070707" pitchFamily="18" charset="2"/>
              <a:buChar char=""/>
            </a:pPr>
            <a:r>
              <a:rPr lang="en-US" sz="2000" dirty="0"/>
              <a:t>A credit note is issued in various situations to correct a mistake, such as when (1) an invoice amount is overstated, (2) correct discount rate is not applied, (3) goods spoil within guaranty period, or (4) they do not meet the buyer's specifications and are returned</a:t>
            </a:r>
            <a:r>
              <a:rPr lang="en-US" sz="2000" dirty="0" smtClean="0"/>
              <a:t>.</a:t>
            </a:r>
          </a:p>
          <a:p>
            <a:pPr marL="439738" indent="-439738">
              <a:buClr>
                <a:srgbClr val="00B050"/>
              </a:buClr>
              <a:buFont typeface="Wingdings 3" panose="05040102010807070707" pitchFamily="18" charset="2"/>
              <a:buChar char=""/>
            </a:pPr>
            <a:r>
              <a:rPr lang="en-US" sz="2000" dirty="0" smtClean="0"/>
              <a:t>In a school for example if an ordered and paid for book is no longer in print, the book company issues a credit note that the school can use to purchase different books to that value.</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Purchase Invoice</a:t>
            </a:r>
            <a:endParaRPr lang="en-US" sz="2600" dirty="0"/>
          </a:p>
        </p:txBody>
      </p:sp>
      <p:pic>
        <p:nvPicPr>
          <p:cNvPr id="3074" name="Picture 2" descr="Image result for what is a credit no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120334"/>
            <a:ext cx="4032448" cy="310140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what is a credit note"/>
          <p:cNvPicPr>
            <a:picLocks noChangeAspect="1" noChangeArrowheads="1"/>
          </p:cNvPicPr>
          <p:nvPr/>
        </p:nvPicPr>
        <p:blipFill rotWithShape="1">
          <a:blip r:embed="rId4">
            <a:extLst>
              <a:ext uri="{28A0092B-C50C-407E-A947-70E740481C1C}">
                <a14:useLocalDpi xmlns:a14="http://schemas.microsoft.com/office/drawing/2010/main" val="0"/>
              </a:ext>
            </a:extLst>
          </a:blip>
          <a:srcRect l="3436" t="7912" r="5501"/>
          <a:stretch/>
        </p:blipFill>
        <p:spPr bwMode="auto">
          <a:xfrm>
            <a:off x="4788024" y="4414388"/>
            <a:ext cx="4032448" cy="2038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16095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6192689"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500" b="1" dirty="0" smtClean="0"/>
              <a:t>Statement of Account </a:t>
            </a:r>
            <a:r>
              <a:rPr lang="en-US" sz="1500" dirty="0" smtClean="0"/>
              <a:t>- </a:t>
            </a:r>
            <a:r>
              <a:rPr lang="en-US" sz="1500" dirty="0"/>
              <a:t>A statement of account is a detailed report of the contents of an account. An example is a statement sent to a customer, showing billings to and payments from the customer during a specific time period, resulting in an ending balance</a:t>
            </a:r>
            <a:r>
              <a:rPr lang="en-US" sz="1500" dirty="0" smtClean="0"/>
              <a:t>.</a:t>
            </a:r>
            <a:endParaRPr lang="en-US" sz="1500" dirty="0"/>
          </a:p>
          <a:p>
            <a:pPr marL="361950" indent="-361950">
              <a:buClr>
                <a:srgbClr val="00B050"/>
              </a:buClr>
              <a:buFont typeface="Wingdings 3" panose="05040102010807070707" pitchFamily="18" charset="2"/>
              <a:buChar char=""/>
            </a:pPr>
            <a:r>
              <a:rPr lang="en-US" sz="1500" dirty="0"/>
              <a:t>The purpose of the statement is to remind a customer of sales on credit that have not yet been paid to the supplier. The statement is usually a printed document, but may also be sent electronically</a:t>
            </a:r>
            <a:r>
              <a:rPr lang="en-US" sz="1500" dirty="0" smtClean="0"/>
              <a:t>.</a:t>
            </a:r>
            <a:endParaRPr lang="en-US" sz="1500" dirty="0"/>
          </a:p>
          <a:p>
            <a:pPr marL="361950" indent="-361950">
              <a:buClr>
                <a:srgbClr val="00B050"/>
              </a:buClr>
              <a:buFont typeface="Wingdings 3" panose="05040102010807070707" pitchFamily="18" charset="2"/>
              <a:buChar char=""/>
            </a:pPr>
            <a:r>
              <a:rPr lang="en-US" sz="1500" dirty="0"/>
              <a:t>A sample statement of account usually includes the following information</a:t>
            </a:r>
            <a:r>
              <a:rPr lang="en-US" sz="1500" dirty="0" smtClean="0"/>
              <a:t>:</a:t>
            </a:r>
            <a:endParaRPr lang="en-US" sz="1500" dirty="0"/>
          </a:p>
          <a:p>
            <a:pPr marL="620713" indent="-249238">
              <a:buClr>
                <a:srgbClr val="00B050"/>
              </a:buClr>
              <a:buFont typeface="Arial" panose="020B0604020202020204" pitchFamily="34" charset="0"/>
              <a:buChar char="•"/>
            </a:pPr>
            <a:r>
              <a:rPr lang="en-US" sz="1500" dirty="0"/>
              <a:t>The beginning total of unpaid invoices.</a:t>
            </a:r>
          </a:p>
          <a:p>
            <a:pPr marL="620713" indent="-249238">
              <a:buClr>
                <a:srgbClr val="00B050"/>
              </a:buClr>
              <a:buFont typeface="Arial" panose="020B0604020202020204" pitchFamily="34" charset="0"/>
              <a:buChar char="•"/>
            </a:pPr>
            <a:r>
              <a:rPr lang="en-US" sz="1500" dirty="0"/>
              <a:t>The invoice number, invoice date, and total amount of each invoice issued to the customer during the time period.</a:t>
            </a:r>
          </a:p>
          <a:p>
            <a:pPr marL="620713" indent="-249238">
              <a:buClr>
                <a:srgbClr val="00B050"/>
              </a:buClr>
              <a:buFont typeface="Arial" panose="020B0604020202020204" pitchFamily="34" charset="0"/>
              <a:buChar char="•"/>
            </a:pPr>
            <a:r>
              <a:rPr lang="en-US" sz="1500" dirty="0"/>
              <a:t>The credit number, credit date, and total amount of each miscellaneous credit issued to the customer during the time period.</a:t>
            </a:r>
          </a:p>
          <a:p>
            <a:pPr marL="620713" indent="-249238">
              <a:buClr>
                <a:srgbClr val="00B050"/>
              </a:buClr>
              <a:buFont typeface="Arial" panose="020B0604020202020204" pitchFamily="34" charset="0"/>
              <a:buChar char="•"/>
            </a:pPr>
            <a:r>
              <a:rPr lang="en-US" sz="1500" dirty="0"/>
              <a:t>The payment date and total amount of each payment received by the supplier during the time period.</a:t>
            </a:r>
          </a:p>
          <a:p>
            <a:pPr marL="620713" indent="-249238">
              <a:buClr>
                <a:srgbClr val="00B050"/>
              </a:buClr>
              <a:buFont typeface="Arial" panose="020B0604020202020204" pitchFamily="34" charset="0"/>
              <a:buChar char="•"/>
            </a:pPr>
            <a:r>
              <a:rPr lang="en-US" sz="1500" dirty="0"/>
              <a:t>The net remaining balance of all transactions listed. This is the total amount payable to the supplier.</a:t>
            </a:r>
          </a:p>
          <a:p>
            <a:pPr marL="620713" indent="-249238">
              <a:buClr>
                <a:srgbClr val="00B050"/>
              </a:buClr>
              <a:buFont typeface="Arial" panose="020B0604020202020204" pitchFamily="34" charset="0"/>
              <a:buChar char="•"/>
            </a:pPr>
            <a:r>
              <a:rPr lang="en-US" sz="1500" dirty="0"/>
              <a:t>A payment slip on the bottom of the page that can be torn off and used as a remittance back to the supplier. The slip usually contains a mail-to address, the customer name, and a block in which to fill in the amount being paid</a:t>
            </a:r>
            <a:r>
              <a:rPr lang="en-US" sz="1500" dirty="0" smtClean="0"/>
              <a:t>.</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P4.1 – Prepare Principal Source Documents – Statement of Account</a:t>
            </a:r>
            <a:endParaRPr lang="en-US" sz="2400" dirty="0"/>
          </a:p>
        </p:txBody>
      </p:sp>
      <p:pic>
        <p:nvPicPr>
          <p:cNvPr id="4098" name="Picture 2" descr="Image result for what is a statement of accou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108274"/>
            <a:ext cx="2337142" cy="3652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13163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8568954" cy="25545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00" b="1" dirty="0" smtClean="0"/>
              <a:t>Cheque</a:t>
            </a:r>
            <a:r>
              <a:rPr lang="en-US" sz="2000" dirty="0" smtClean="0"/>
              <a:t>- A </a:t>
            </a:r>
            <a:r>
              <a:rPr lang="en-US" sz="2000" dirty="0"/>
              <a:t>cheque or check (American English; see spelling differences) is a document that orders a bank to pay a specific amount of money from a person's account to the person in whose name the cheque has been issued</a:t>
            </a:r>
            <a:r>
              <a:rPr lang="en-US" sz="2000" dirty="0" smtClean="0"/>
              <a:t>.</a:t>
            </a:r>
          </a:p>
          <a:p>
            <a:pPr marL="361950" indent="-361950">
              <a:buClr>
                <a:srgbClr val="00B050"/>
              </a:buClr>
              <a:buFont typeface="Wingdings 3" panose="05040102010807070707" pitchFamily="18" charset="2"/>
              <a:buChar char=""/>
            </a:pPr>
            <a:r>
              <a:rPr lang="en-US" sz="2000" dirty="0" smtClean="0"/>
              <a:t>For example, a school might pay a supplier by cheque, a written document, that takes up to 10 days to clear, to make sure there is funds in the bank to pay for the goods. This slight delay can benefit a business by delaying the cash from leaving their back account.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P4.1 – Prepare Principal Source Documents – Cheque</a:t>
            </a:r>
            <a:endParaRPr lang="en-US" sz="2800" dirty="0"/>
          </a:p>
        </p:txBody>
      </p:sp>
      <p:pic>
        <p:nvPicPr>
          <p:cNvPr id="5122" name="Picture 2" descr="Image result for what is a cheq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607281"/>
            <a:ext cx="6120680" cy="306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83731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4752530" cy="5712333"/>
          </a:xfrm>
          <a:prstGeom prst="rect">
            <a:avLst/>
          </a:prstGeom>
        </p:spPr>
        <p:txBody>
          <a:bodyPr wrap="square">
            <a:spAutoFit/>
          </a:bodyPr>
          <a:lstStyle/>
          <a:p>
            <a:pPr marL="268288" indent="-268288">
              <a:buClr>
                <a:srgbClr val="00B050"/>
              </a:buClr>
              <a:buFont typeface="Wingdings 3" panose="05040102010807070707" pitchFamily="18" charset="2"/>
              <a:buChar char=""/>
            </a:pPr>
            <a:r>
              <a:rPr lang="en-US" sz="1660" b="1" dirty="0" smtClean="0"/>
              <a:t>Receipt - </a:t>
            </a:r>
            <a:r>
              <a:rPr lang="en-US" sz="1660" dirty="0"/>
              <a:t>A document which typically shows the date and time a purchase was made, items purchased, amount of purchase price and totals, the name and location of store/entity where the purchases were made, and supplemental information concerning store returns, the method of payment used and other relevant sales-related information. </a:t>
            </a:r>
            <a:endParaRPr lang="en-US" sz="1660" dirty="0" smtClean="0"/>
          </a:p>
          <a:p>
            <a:pPr marL="268288" indent="-268288">
              <a:buClr>
                <a:srgbClr val="00B050"/>
              </a:buClr>
              <a:buFont typeface="Wingdings 3" panose="05040102010807070707" pitchFamily="18" charset="2"/>
              <a:buChar char=""/>
            </a:pPr>
            <a:r>
              <a:rPr lang="en-US" sz="1660" dirty="0" smtClean="0"/>
              <a:t>Sales </a:t>
            </a:r>
            <a:r>
              <a:rPr lang="en-US" sz="1660" dirty="0"/>
              <a:t>receipts are often necessary for store returns or </a:t>
            </a:r>
            <a:r>
              <a:rPr lang="en-US" sz="1660" dirty="0" smtClean="0"/>
              <a:t>exchanges, showing the store and date goods were purchased as proof of purchase.</a:t>
            </a:r>
          </a:p>
          <a:p>
            <a:pPr marL="268288" indent="-268288">
              <a:buClr>
                <a:srgbClr val="00B050"/>
              </a:buClr>
              <a:buFont typeface="Wingdings 3" panose="05040102010807070707" pitchFamily="18" charset="2"/>
              <a:buChar char=""/>
            </a:pPr>
            <a:r>
              <a:rPr lang="en-US" sz="1660" b="1" dirty="0">
                <a:solidFill>
                  <a:srgbClr val="FF0000"/>
                </a:solidFill>
              </a:rPr>
              <a:t>P4.1 – Task 01 </a:t>
            </a:r>
            <a:r>
              <a:rPr lang="en-US" sz="1660" dirty="0" smtClean="0">
                <a:solidFill>
                  <a:srgbClr val="FF0000"/>
                </a:solidFill>
              </a:rPr>
              <a:t>– Describe in </a:t>
            </a:r>
            <a:r>
              <a:rPr lang="en-US" sz="1660" dirty="0">
                <a:solidFill>
                  <a:srgbClr val="FF0000"/>
                </a:solidFill>
              </a:rPr>
              <a:t>a report</a:t>
            </a:r>
            <a:r>
              <a:rPr lang="en-US" sz="1660" dirty="0" smtClean="0">
                <a:solidFill>
                  <a:srgbClr val="FF0000"/>
                </a:solidFill>
              </a:rPr>
              <a:t>, with examples, what each of these principal </a:t>
            </a:r>
            <a:r>
              <a:rPr lang="en-US" sz="1660" dirty="0">
                <a:solidFill>
                  <a:srgbClr val="FF0000"/>
                </a:solidFill>
              </a:rPr>
              <a:t>source documents </a:t>
            </a:r>
            <a:r>
              <a:rPr lang="en-US" sz="1660" dirty="0" smtClean="0">
                <a:solidFill>
                  <a:srgbClr val="FF0000"/>
                </a:solidFill>
              </a:rPr>
              <a:t>are for the business and justify a need for each for </a:t>
            </a:r>
            <a:r>
              <a:rPr lang="en-US" sz="1660" dirty="0">
                <a:solidFill>
                  <a:srgbClr val="FF0000"/>
                </a:solidFill>
              </a:rPr>
              <a:t>given business </a:t>
            </a:r>
            <a:r>
              <a:rPr lang="en-US" sz="1660" dirty="0" smtClean="0">
                <a:solidFill>
                  <a:srgbClr val="FF0000"/>
                </a:solidFill>
              </a:rPr>
              <a:t>transactions.</a:t>
            </a:r>
          </a:p>
          <a:p>
            <a:pPr marL="268288" indent="-268288">
              <a:buClr>
                <a:srgbClr val="00B050"/>
              </a:buClr>
              <a:buFont typeface="Wingdings 3" panose="05040102010807070707" pitchFamily="18" charset="2"/>
              <a:buChar char=""/>
            </a:pPr>
            <a:r>
              <a:rPr lang="en-US" sz="1660" b="1" dirty="0" smtClean="0">
                <a:solidFill>
                  <a:srgbClr val="FF0000"/>
                </a:solidFill>
              </a:rPr>
              <a:t>P4.1 – Task 02 - </a:t>
            </a:r>
            <a:r>
              <a:rPr lang="en-US" sz="1660" dirty="0" smtClean="0">
                <a:solidFill>
                  <a:srgbClr val="FF0000"/>
                </a:solidFill>
              </a:rPr>
              <a:t>Using a created logo, create an example version of each of these source documents, for a given purpose and annotate the finished versions showing necessary details.</a:t>
            </a:r>
            <a:endParaRPr lang="en-US" sz="16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P4.1 – Prepare Principal Source Documents – Receipt</a:t>
            </a:r>
            <a:endParaRPr lang="en-US" sz="2800" dirty="0"/>
          </a:p>
        </p:txBody>
      </p:sp>
      <p:pic>
        <p:nvPicPr>
          <p:cNvPr id="6146" name="Picture 2" descr="Image result for what is a receip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125836"/>
            <a:ext cx="3769643" cy="350229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what is a receip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109" b="5504"/>
          <a:stretch/>
        </p:blipFill>
        <p:spPr bwMode="auto">
          <a:xfrm>
            <a:off x="5004048" y="4725144"/>
            <a:ext cx="3714888" cy="1887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22188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8782850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2000" dirty="0" smtClean="0"/>
              <a:t>The </a:t>
            </a:r>
            <a:r>
              <a:rPr lang="en-US" sz="2000" dirty="0"/>
              <a:t>accounts in the cash book work on </a:t>
            </a:r>
            <a:r>
              <a:rPr lang="en-US" sz="2000" dirty="0" smtClean="0"/>
              <a:t>double-entry principles </a:t>
            </a:r>
            <a:r>
              <a:rPr lang="en-US" sz="2000" dirty="0"/>
              <a:t>like </a:t>
            </a:r>
            <a:r>
              <a:rPr lang="en-US" sz="2000" dirty="0" smtClean="0"/>
              <a:t>all other accounts</a:t>
            </a:r>
            <a:r>
              <a:rPr lang="en-US" sz="2000" dirty="0"/>
              <a:t>.</a:t>
            </a:r>
          </a:p>
          <a:p>
            <a:pPr marL="620713" indent="-285750">
              <a:buClr>
                <a:srgbClr val="00B050"/>
              </a:buClr>
              <a:buFont typeface="Arial" panose="020B0604020202020204" pitchFamily="34" charset="0"/>
              <a:buChar char="•"/>
            </a:pPr>
            <a:r>
              <a:rPr lang="en-US" sz="2000" dirty="0" smtClean="0"/>
              <a:t>The </a:t>
            </a:r>
            <a:r>
              <a:rPr lang="en-US" sz="2000" dirty="0"/>
              <a:t>debit ( or receiving) side is </a:t>
            </a:r>
            <a:r>
              <a:rPr lang="en-US" sz="2000" dirty="0" smtClean="0"/>
              <a:t>found </a:t>
            </a:r>
            <a:r>
              <a:rPr lang="en-US" sz="2000" dirty="0"/>
              <a:t>on the </a:t>
            </a:r>
            <a:r>
              <a:rPr lang="en-US" sz="2000" dirty="0" smtClean="0"/>
              <a:t>left.</a:t>
            </a:r>
            <a:endParaRPr lang="en-US" sz="2000" dirty="0"/>
          </a:p>
          <a:p>
            <a:pPr marL="620713" indent="-285750">
              <a:buClr>
                <a:srgbClr val="00B050"/>
              </a:buClr>
              <a:buFont typeface="Arial" panose="020B0604020202020204" pitchFamily="34" charset="0"/>
              <a:buChar char="•"/>
            </a:pPr>
            <a:r>
              <a:rPr lang="en-US" sz="2000" dirty="0" smtClean="0"/>
              <a:t>The </a:t>
            </a:r>
            <a:r>
              <a:rPr lang="en-US" sz="2000" dirty="0"/>
              <a:t>credit (</a:t>
            </a:r>
            <a:r>
              <a:rPr lang="en-US" sz="2000" dirty="0" smtClean="0"/>
              <a:t>or </a:t>
            </a:r>
            <a:r>
              <a:rPr lang="en-US" sz="2000" dirty="0"/>
              <a:t>giving) side is on the right.</a:t>
            </a:r>
          </a:p>
          <a:p>
            <a:pPr marL="285750" indent="-285750">
              <a:buClr>
                <a:srgbClr val="00B050"/>
              </a:buClr>
              <a:buFont typeface="Wingdings 3" panose="05040102010807070707" pitchFamily="18" charset="2"/>
              <a:buChar char=""/>
            </a:pPr>
            <a:r>
              <a:rPr lang="en-US" sz="2000" dirty="0"/>
              <a:t>Generally, cash transactions (transactions affecting cash in hand) are recorded in the cash column and bank transactions (transactions affecting cash at bank) are recorded in the bank column.</a:t>
            </a:r>
          </a:p>
          <a:p>
            <a:pPr>
              <a:buClr>
                <a:srgbClr val="00B050"/>
              </a:buClr>
            </a:pPr>
            <a:r>
              <a:rPr lang="en-US" sz="2000" b="1" dirty="0" smtClean="0"/>
              <a:t>Debit </a:t>
            </a:r>
            <a:r>
              <a:rPr lang="en-US" sz="2000" b="1" dirty="0"/>
              <a:t>Side</a:t>
            </a:r>
          </a:p>
          <a:p>
            <a:pPr marL="285750" indent="-285750">
              <a:buClr>
                <a:srgbClr val="00B050"/>
              </a:buClr>
              <a:buFont typeface="Wingdings 3" panose="05040102010807070707" pitchFamily="18" charset="2"/>
              <a:buChar char=""/>
            </a:pPr>
            <a:r>
              <a:rPr lang="en-US" sz="2000" dirty="0" smtClean="0"/>
              <a:t>This </a:t>
            </a:r>
            <a:r>
              <a:rPr lang="en-US" sz="2000" dirty="0"/>
              <a:t>side usually starts with either capital introduced if the business has just started or with opening balance of cash in hand and cash at bank for an ongoing business</a:t>
            </a:r>
            <a:r>
              <a:rPr lang="en-US" sz="2000" dirty="0" smtClean="0"/>
              <a:t>.</a:t>
            </a:r>
            <a:endParaRPr lang="en-US" sz="2000" dirty="0"/>
          </a:p>
          <a:p>
            <a:pPr marL="285750" indent="-285750">
              <a:buClr>
                <a:srgbClr val="00B050"/>
              </a:buClr>
              <a:buFont typeface="Wingdings 3" panose="05040102010807070707" pitchFamily="18" charset="2"/>
              <a:buChar char=""/>
            </a:pPr>
            <a:r>
              <a:rPr lang="en-US" sz="2000" dirty="0"/>
              <a:t>On the debit side, receipts of cash and cheques are recorded, that is, items that increase the cash balance or the bank </a:t>
            </a:r>
            <a:r>
              <a:rPr lang="en-US" sz="2000" dirty="0" smtClean="0"/>
              <a:t>balance.</a:t>
            </a:r>
          </a:p>
          <a:p>
            <a:pPr marL="285750" indent="-285750">
              <a:buClr>
                <a:srgbClr val="00B050"/>
              </a:buClr>
              <a:buFont typeface="Wingdings 3" panose="05040102010807070707" pitchFamily="18" charset="2"/>
              <a:buChar char=""/>
            </a:pPr>
            <a:r>
              <a:rPr lang="en-US" sz="2000" dirty="0" smtClean="0"/>
              <a:t>Examples </a:t>
            </a:r>
            <a:r>
              <a:rPr lang="en-US" sz="2000" dirty="0"/>
              <a:t>are: Revenue (sales), rent received, commission received, cash received from customers, cheques received from customers</a:t>
            </a:r>
            <a:r>
              <a:rPr lang="en-US" sz="2000" dirty="0" smtClean="0"/>
              <a: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300" dirty="0" smtClean="0"/>
              <a:t>P4.2 </a:t>
            </a:r>
            <a:r>
              <a:rPr lang="en-US" sz="2300" dirty="0"/>
              <a:t>– </a:t>
            </a:r>
            <a:r>
              <a:rPr lang="en-US" sz="2300" dirty="0" smtClean="0"/>
              <a:t>The Purpose</a:t>
            </a:r>
            <a:r>
              <a:rPr lang="en-US" sz="2300" dirty="0"/>
              <a:t>, </a:t>
            </a:r>
            <a:r>
              <a:rPr lang="en-US" sz="2300" dirty="0" smtClean="0"/>
              <a:t>Effect </a:t>
            </a:r>
            <a:r>
              <a:rPr lang="en-US" sz="2300" dirty="0"/>
              <a:t>and </a:t>
            </a:r>
            <a:r>
              <a:rPr lang="en-US" sz="2300" dirty="0" smtClean="0"/>
              <a:t>Recording </a:t>
            </a:r>
            <a:r>
              <a:rPr lang="en-US" sz="2300" dirty="0"/>
              <a:t>of </a:t>
            </a:r>
            <a:r>
              <a:rPr lang="en-US" sz="2300" dirty="0" smtClean="0"/>
              <a:t>Cash </a:t>
            </a:r>
            <a:r>
              <a:rPr lang="en-US" sz="2300" dirty="0"/>
              <a:t>and </a:t>
            </a:r>
            <a:r>
              <a:rPr lang="en-US" sz="2300" dirty="0" smtClean="0"/>
              <a:t>Trade Discounts</a:t>
            </a:r>
            <a:endParaRPr lang="en-US" sz="2300" dirty="0"/>
          </a:p>
        </p:txBody>
      </p:sp>
    </p:spTree>
    <p:extLst>
      <p:ext uri="{BB962C8B-B14F-4D97-AF65-F5344CB8AC3E}">
        <p14:creationId xmlns:p14="http://schemas.microsoft.com/office/powerpoint/2010/main" val="3899181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5976665" cy="5632311"/>
          </a:xfrm>
          <a:prstGeom prst="rect">
            <a:avLst/>
          </a:prstGeom>
        </p:spPr>
        <p:txBody>
          <a:bodyPr wrap="square">
            <a:spAutoFit/>
          </a:bodyPr>
          <a:lstStyle/>
          <a:p>
            <a:pPr>
              <a:buClr>
                <a:srgbClr val="00B050"/>
              </a:buClr>
            </a:pPr>
            <a:r>
              <a:rPr lang="en-US" sz="2000" b="1" dirty="0" smtClean="0"/>
              <a:t>Credit </a:t>
            </a:r>
            <a:r>
              <a:rPr lang="en-US" sz="2000" b="1" dirty="0"/>
              <a:t>Side</a:t>
            </a:r>
          </a:p>
          <a:p>
            <a:pPr marL="361950" indent="-361950">
              <a:buClr>
                <a:srgbClr val="00B050"/>
              </a:buClr>
              <a:buFont typeface="Wingdings 3" panose="05040102010807070707" pitchFamily="18" charset="2"/>
              <a:buChar char=""/>
            </a:pPr>
            <a:r>
              <a:rPr lang="en-US" sz="2000" dirty="0" smtClean="0"/>
              <a:t>In </a:t>
            </a:r>
            <a:r>
              <a:rPr lang="en-US" sz="2000" dirty="0"/>
              <a:t>case the business has a bank overdraft at the start of a month, this side starts with an opening bank overdraft balance.</a:t>
            </a:r>
          </a:p>
          <a:p>
            <a:pPr marL="361950" indent="-361950">
              <a:buClr>
                <a:srgbClr val="00B050"/>
              </a:buClr>
              <a:buFont typeface="Wingdings 3" panose="05040102010807070707" pitchFamily="18" charset="2"/>
              <a:buChar char=""/>
            </a:pPr>
            <a:r>
              <a:rPr lang="en-US" sz="2000" dirty="0" smtClean="0"/>
              <a:t>On </a:t>
            </a:r>
            <a:r>
              <a:rPr lang="en-US" sz="2000" dirty="0"/>
              <a:t>the credit side, payments of cash and cheques are recorded, that is, items that decrease the cash balance or the bank balance.</a:t>
            </a:r>
          </a:p>
          <a:p>
            <a:pPr marL="361950" indent="-361950">
              <a:buClr>
                <a:srgbClr val="00B050"/>
              </a:buClr>
              <a:buFont typeface="Wingdings 3" panose="05040102010807070707" pitchFamily="18" charset="2"/>
              <a:buChar char=""/>
            </a:pPr>
            <a:r>
              <a:rPr lang="en-US" sz="2000" dirty="0"/>
              <a:t>Most businesses collect cash as payment for the goods or services they sell. These cash sales must be tracked and recorded in a bookkeeping system. Cash receipts include more than just bills and coins; checks and credit cards also are considered cash sales for the purpose of bookkeeping. </a:t>
            </a:r>
            <a:endParaRPr lang="en-US" sz="2000" dirty="0" smtClean="0"/>
          </a:p>
          <a:p>
            <a:pPr marL="361950" indent="-361950">
              <a:buClr>
                <a:srgbClr val="00B050"/>
              </a:buClr>
              <a:buFont typeface="Wingdings 3" panose="05040102010807070707" pitchFamily="18" charset="2"/>
              <a:buChar char=""/>
            </a:pPr>
            <a:r>
              <a:rPr lang="en-US" sz="2000" dirty="0" smtClean="0"/>
              <a:t>Examples </a:t>
            </a:r>
            <a:r>
              <a:rPr lang="en-US" sz="2000" dirty="0"/>
              <a:t>are: Purchase of goods, payment to suppliers in cash, payment by cheque to suppliers, payment of electricity, rent, telephone expenses among many others.</a:t>
            </a:r>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pic>
        <p:nvPicPr>
          <p:cNvPr id="7170" name="Picture 2" descr="Example of a sales receipt in QuickBoo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078210"/>
            <a:ext cx="2592288" cy="192846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4"/>
          <a:srcRect l="35760" t="36423" r="14985" b="16329"/>
          <a:stretch/>
        </p:blipFill>
        <p:spPr>
          <a:xfrm>
            <a:off x="6228184" y="3121927"/>
            <a:ext cx="2520280" cy="1359252"/>
          </a:xfrm>
          <a:prstGeom prst="rect">
            <a:avLst/>
          </a:prstGeom>
        </p:spPr>
      </p:pic>
    </p:spTree>
    <p:extLst>
      <p:ext uri="{BB962C8B-B14F-4D97-AF65-F5344CB8AC3E}">
        <p14:creationId xmlns:p14="http://schemas.microsoft.com/office/powerpoint/2010/main" val="170349682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5760641" cy="574772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750" dirty="0"/>
              <a:t>A </a:t>
            </a:r>
            <a:r>
              <a:rPr lang="en-US" sz="1750" b="1" dirty="0"/>
              <a:t>trade discount </a:t>
            </a:r>
            <a:r>
              <a:rPr lang="en-US" sz="1750" dirty="0"/>
              <a:t>is one that is allowed by the wholesaler to the retailer, calculated on the list price of the product, whereas cash discount is allowed to stimulate instant payment of the goods purchased. The main difference between trade discount and cash discount is that ledger account is opened for a cash discount, but not for a trade discount.</a:t>
            </a:r>
          </a:p>
          <a:p>
            <a:pPr marL="361950" indent="-361950">
              <a:buClr>
                <a:srgbClr val="00B050"/>
              </a:buClr>
              <a:buFont typeface="Wingdings 3" panose="05040102010807070707" pitchFamily="18" charset="2"/>
              <a:buChar char=""/>
            </a:pPr>
            <a:r>
              <a:rPr lang="en-US" sz="1750" dirty="0" smtClean="0"/>
              <a:t>One </a:t>
            </a:r>
            <a:r>
              <a:rPr lang="en-US" sz="1750" dirty="0"/>
              <a:t>of the easiest ways to increase sales and so boost profit, used by various traders, businessman, and shopkeepers all around the world, is to offer a discount.  It is simply a reduction in the selling price of the goods, which not only attracts customers, but also persuades them to make more sales. It is classified as trade discount and cash discount</a:t>
            </a:r>
            <a:r>
              <a:rPr lang="en-US" sz="1750" dirty="0" smtClean="0"/>
              <a:t>.</a:t>
            </a:r>
          </a:p>
          <a:p>
            <a:pPr marL="361950" indent="-361950">
              <a:buClr>
                <a:srgbClr val="00B050"/>
              </a:buClr>
              <a:buFont typeface="Wingdings 3" panose="05040102010807070707" pitchFamily="18" charset="2"/>
              <a:buChar char=""/>
            </a:pPr>
            <a:r>
              <a:rPr lang="en-US" sz="1750" b="1" dirty="0" smtClean="0">
                <a:solidFill>
                  <a:srgbClr val="FF0000"/>
                </a:solidFill>
              </a:rPr>
              <a:t>P4.2 </a:t>
            </a:r>
            <a:r>
              <a:rPr lang="en-US" sz="1750" b="1" dirty="0">
                <a:solidFill>
                  <a:srgbClr val="FF0000"/>
                </a:solidFill>
              </a:rPr>
              <a:t>– Task </a:t>
            </a:r>
            <a:r>
              <a:rPr lang="en-US" sz="1750" b="1" dirty="0" smtClean="0">
                <a:solidFill>
                  <a:srgbClr val="FF0000"/>
                </a:solidFill>
              </a:rPr>
              <a:t>03 </a:t>
            </a:r>
            <a:r>
              <a:rPr lang="en-US" sz="1750" dirty="0">
                <a:solidFill>
                  <a:srgbClr val="FF0000"/>
                </a:solidFill>
              </a:rPr>
              <a:t>– Describe in a report, with examples, </a:t>
            </a:r>
            <a:r>
              <a:rPr lang="en-US" sz="1750" dirty="0" smtClean="0">
                <a:solidFill>
                  <a:srgbClr val="FF0000"/>
                </a:solidFill>
              </a:rPr>
              <a:t>the purpose</a:t>
            </a:r>
            <a:r>
              <a:rPr lang="en-US" sz="1750" dirty="0">
                <a:solidFill>
                  <a:srgbClr val="FF0000"/>
                </a:solidFill>
              </a:rPr>
              <a:t>, </a:t>
            </a:r>
            <a:r>
              <a:rPr lang="en-US" sz="1750" dirty="0" smtClean="0">
                <a:solidFill>
                  <a:srgbClr val="FF0000"/>
                </a:solidFill>
              </a:rPr>
              <a:t>effect </a:t>
            </a:r>
            <a:r>
              <a:rPr lang="en-US" sz="1750" dirty="0">
                <a:solidFill>
                  <a:srgbClr val="FF0000"/>
                </a:solidFill>
              </a:rPr>
              <a:t>and </a:t>
            </a:r>
            <a:r>
              <a:rPr lang="en-US" sz="1750" dirty="0" smtClean="0">
                <a:solidFill>
                  <a:srgbClr val="FF0000"/>
                </a:solidFill>
              </a:rPr>
              <a:t>recording </a:t>
            </a:r>
            <a:r>
              <a:rPr lang="en-US" sz="1750" dirty="0">
                <a:solidFill>
                  <a:srgbClr val="FF0000"/>
                </a:solidFill>
              </a:rPr>
              <a:t>of Cash and Trade Discounts.</a:t>
            </a:r>
          </a:p>
          <a:p>
            <a:pPr marL="361950" indent="-361950">
              <a:buClr>
                <a:srgbClr val="00B050"/>
              </a:buClr>
              <a:buFont typeface="Wingdings 3" panose="05040102010807070707" pitchFamily="18" charset="2"/>
              <a:buChar char=""/>
            </a:pPr>
            <a:r>
              <a:rPr lang="en-US" sz="1750" b="1" dirty="0" smtClean="0">
                <a:solidFill>
                  <a:srgbClr val="FF0000"/>
                </a:solidFill>
              </a:rPr>
              <a:t>P4.2 </a:t>
            </a:r>
            <a:r>
              <a:rPr lang="en-US" sz="1750" b="1" dirty="0">
                <a:solidFill>
                  <a:srgbClr val="FF0000"/>
                </a:solidFill>
              </a:rPr>
              <a:t>– Task </a:t>
            </a:r>
            <a:r>
              <a:rPr lang="en-US" sz="1750" b="1" dirty="0" smtClean="0">
                <a:solidFill>
                  <a:srgbClr val="FF0000"/>
                </a:solidFill>
              </a:rPr>
              <a:t>04 </a:t>
            </a:r>
            <a:r>
              <a:rPr lang="en-US" sz="1750" dirty="0">
                <a:solidFill>
                  <a:srgbClr val="FF0000"/>
                </a:solidFill>
              </a:rPr>
              <a:t>- </a:t>
            </a:r>
            <a:r>
              <a:rPr lang="en-US" sz="1750" dirty="0" smtClean="0">
                <a:solidFill>
                  <a:srgbClr val="FF0000"/>
                </a:solidFill>
              </a:rPr>
              <a:t>Create </a:t>
            </a:r>
            <a:r>
              <a:rPr lang="en-US" sz="1750" dirty="0">
                <a:solidFill>
                  <a:srgbClr val="FF0000"/>
                </a:solidFill>
              </a:rPr>
              <a:t>an example version of </a:t>
            </a:r>
            <a:r>
              <a:rPr lang="en-US" sz="1750" dirty="0" smtClean="0">
                <a:solidFill>
                  <a:srgbClr val="FF0000"/>
                </a:solidFill>
              </a:rPr>
              <a:t>a Sales Receipt, </a:t>
            </a:r>
            <a:r>
              <a:rPr lang="en-US" sz="1750" dirty="0">
                <a:solidFill>
                  <a:srgbClr val="FF0000"/>
                </a:solidFill>
              </a:rPr>
              <a:t>for a given purpose and annotate the finished versions </a:t>
            </a:r>
            <a:r>
              <a:rPr lang="en-US" sz="1750" dirty="0" smtClean="0">
                <a:solidFill>
                  <a:srgbClr val="FF0000"/>
                </a:solidFill>
              </a:rPr>
              <a:t>sales, and Trade Discounts percentages and results.</a:t>
            </a:r>
            <a:endParaRPr lang="en-US" sz="17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pic>
        <p:nvPicPr>
          <p:cNvPr id="8194" name="Picture 2" descr="Image result for trade discount example"/>
          <p:cNvPicPr>
            <a:picLocks noChangeAspect="1" noChangeArrowheads="1"/>
          </p:cNvPicPr>
          <p:nvPr/>
        </p:nvPicPr>
        <p:blipFill rotWithShape="1">
          <a:blip r:embed="rId3">
            <a:extLst>
              <a:ext uri="{28A0092B-C50C-407E-A947-70E740481C1C}">
                <a14:useLocalDpi xmlns:a14="http://schemas.microsoft.com/office/drawing/2010/main" val="0"/>
              </a:ext>
            </a:extLst>
          </a:blip>
          <a:srcRect l="3110" t="2793" r="4892" b="2708"/>
          <a:stretch/>
        </p:blipFill>
        <p:spPr bwMode="auto">
          <a:xfrm>
            <a:off x="6012160" y="1052736"/>
            <a:ext cx="2808312" cy="293041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trade discount example problem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952"/>
          <a:stretch/>
        </p:blipFill>
        <p:spPr bwMode="auto">
          <a:xfrm>
            <a:off x="6012160" y="4077072"/>
            <a:ext cx="2808312" cy="2156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69422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30172"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dirty="0"/>
              <a:t>An accounting system tracks and controls the income and expenses of a business</a:t>
            </a:r>
            <a:r>
              <a:rPr lang="en-US" dirty="0" smtClean="0"/>
              <a:t>. </a:t>
            </a:r>
            <a:r>
              <a:rPr lang="en-US" dirty="0"/>
              <a:t>For small business owners, following a set of basic accounting principles can be an effective way to gain experience in handling your company's accounts.</a:t>
            </a:r>
          </a:p>
          <a:p>
            <a:pPr marL="723900" indent="-361950">
              <a:buClr>
                <a:srgbClr val="00B050"/>
              </a:buClr>
              <a:buFont typeface="Arial" panose="020B0604020202020204" pitchFamily="34" charset="0"/>
              <a:buChar char="•"/>
            </a:pPr>
            <a:r>
              <a:rPr lang="en-US" b="1" dirty="0"/>
              <a:t>Collecting Financial </a:t>
            </a:r>
            <a:r>
              <a:rPr lang="en-US" b="1" dirty="0" smtClean="0"/>
              <a:t>Documents - </a:t>
            </a:r>
            <a:r>
              <a:rPr lang="en-US" dirty="0" smtClean="0"/>
              <a:t>Financial </a:t>
            </a:r>
            <a:r>
              <a:rPr lang="en-US" dirty="0"/>
              <a:t>records are vital in any accounting system. Small and large businesses alike should put systems in place to ensure that all income and expenses are recorded in some way, physically, electronically or both. Important financial documents include cash register tapes, invoices, incoming bills, salaries records, tax forms and travel receipts</a:t>
            </a:r>
            <a:r>
              <a:rPr lang="en-US" dirty="0" smtClean="0"/>
              <a:t>.</a:t>
            </a:r>
            <a:endParaRPr lang="en-US" dirty="0"/>
          </a:p>
          <a:p>
            <a:pPr marL="723900" indent="-361950">
              <a:buClr>
                <a:srgbClr val="00B050"/>
              </a:buClr>
              <a:buFont typeface="Arial" panose="020B0604020202020204" pitchFamily="34" charset="0"/>
              <a:buChar char="•"/>
            </a:pPr>
            <a:r>
              <a:rPr lang="en-US" b="1" dirty="0"/>
              <a:t>Posting Transactions </a:t>
            </a:r>
            <a:r>
              <a:rPr lang="en-US" dirty="0"/>
              <a:t>- Traditionally, accountants used financial documents to manually enter transactions into the various accounts in the company's accounting system. Accountants then use financial documents to verify accounting records and investigate any discrepancies.</a:t>
            </a:r>
          </a:p>
          <a:p>
            <a:pPr marL="723900" indent="-361950">
              <a:buClr>
                <a:srgbClr val="00B050"/>
              </a:buClr>
              <a:buFont typeface="Arial" panose="020B0604020202020204" pitchFamily="34" charset="0"/>
              <a:buChar char="•"/>
            </a:pPr>
            <a:r>
              <a:rPr lang="en-US" b="1" dirty="0" smtClean="0"/>
              <a:t>Account Reconciliation -</a:t>
            </a:r>
            <a:r>
              <a:rPr lang="en-US" dirty="0" smtClean="0"/>
              <a:t> Checking </a:t>
            </a:r>
            <a:r>
              <a:rPr lang="en-US" dirty="0"/>
              <a:t>your accounts against external records should be a regular activity in an accounting department. Checking internal records of company assets against bank account and investment portfolio statements can alert your accounting team to any differences between the two, as can checking your accounts payable records with your suppliers' records</a:t>
            </a:r>
            <a:r>
              <a:rPr lang="en-US" dirty="0" smtClean="0"/>
              <a:t>.</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spTree>
    <p:extLst>
      <p:ext uri="{BB962C8B-B14F-4D97-AF65-F5344CB8AC3E}">
        <p14:creationId xmlns:p14="http://schemas.microsoft.com/office/powerpoint/2010/main" val="426232798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907924" cy="5632311"/>
          </a:xfrm>
          <a:prstGeom prst="rect">
            <a:avLst/>
          </a:prstGeom>
        </p:spPr>
        <p:txBody>
          <a:bodyPr wrap="square">
            <a:spAutoFit/>
          </a:bodyPr>
          <a:lstStyle/>
          <a:p>
            <a:pPr marL="723900" indent="-361950">
              <a:buClr>
                <a:srgbClr val="00B050"/>
              </a:buClr>
              <a:buFont typeface="Arial" panose="020B0604020202020204" pitchFamily="34" charset="0"/>
              <a:buChar char="•"/>
            </a:pPr>
            <a:r>
              <a:rPr lang="en-US" sz="1780" b="1" dirty="0" smtClean="0"/>
              <a:t>Accounts </a:t>
            </a:r>
            <a:r>
              <a:rPr lang="en-US" sz="1780" b="1" dirty="0"/>
              <a:t>Payable And Receivable </a:t>
            </a:r>
            <a:r>
              <a:rPr lang="en-US" sz="1780" dirty="0"/>
              <a:t>- Accounts payable consists of all money owed by your company to its suppliers and lenders. Accounts receivable is the exact opposite, and consists of all money owed to you by customers and other debtors. A thorough accounting system involves systems of tracking the due dates and statuses of accounts payable and receivable, and can even be set up to automatically pay bills on time or send notifications to delinquent account holders.</a:t>
            </a:r>
          </a:p>
          <a:p>
            <a:pPr marL="723900" indent="-361950">
              <a:buClr>
                <a:srgbClr val="00B050"/>
              </a:buClr>
              <a:buFont typeface="Arial" panose="020B0604020202020204" pitchFamily="34" charset="0"/>
              <a:buChar char="•"/>
            </a:pPr>
            <a:r>
              <a:rPr lang="en-US" sz="1780" b="1" dirty="0" smtClean="0"/>
              <a:t>Internal </a:t>
            </a:r>
            <a:r>
              <a:rPr lang="en-US" sz="1780" b="1" dirty="0"/>
              <a:t>And External </a:t>
            </a:r>
            <a:r>
              <a:rPr lang="en-US" sz="1780" b="1" dirty="0" smtClean="0"/>
              <a:t>Reporting </a:t>
            </a:r>
            <a:r>
              <a:rPr lang="en-US" sz="1780" dirty="0" smtClean="0"/>
              <a:t>- Creating </a:t>
            </a:r>
            <a:r>
              <a:rPr lang="en-US" sz="1780" dirty="0"/>
              <a:t>reports for management, investors and other company stakeholders is a vital function of an accounting system. Internal reports aid managers in decision-making by presenting operational data in a strategically relevant manner, allowing them to spot trends and areas of potential improvement</a:t>
            </a:r>
            <a:r>
              <a:rPr lang="en-US" sz="1780" dirty="0" smtClean="0"/>
              <a:t>.</a:t>
            </a:r>
          </a:p>
          <a:p>
            <a:pPr marL="361950" indent="-361950">
              <a:buClr>
                <a:srgbClr val="00B050"/>
              </a:buClr>
              <a:buFont typeface="Wingdings 3" panose="05040102010807070707" pitchFamily="18" charset="2"/>
              <a:buChar char=""/>
            </a:pPr>
            <a:r>
              <a:rPr lang="en-US" sz="1780" b="1" dirty="0" smtClean="0">
                <a:solidFill>
                  <a:srgbClr val="FF0000"/>
                </a:solidFill>
              </a:rPr>
              <a:t>M2.1 – </a:t>
            </a:r>
            <a:r>
              <a:rPr lang="en-US" sz="1780" b="1" dirty="0" smtClean="0">
                <a:solidFill>
                  <a:srgbClr val="FF0000"/>
                </a:solidFill>
                <a:latin typeface="Arial" panose="020B0604020202020204" pitchFamily="34" charset="0"/>
                <a:cs typeface="Arial" panose="020B0604020202020204" pitchFamily="34" charset="0"/>
              </a:rPr>
              <a:t>Task 05 </a:t>
            </a:r>
            <a:r>
              <a:rPr lang="en-US" sz="1780" dirty="0" smtClean="0">
                <a:solidFill>
                  <a:srgbClr val="FF0000"/>
                </a:solidFill>
                <a:latin typeface="Arial" panose="020B0604020202020204" pitchFamily="34" charset="0"/>
                <a:cs typeface="Arial" panose="020B0604020202020204" pitchFamily="34" charset="0"/>
              </a:rPr>
              <a:t>– Using the headings, compare </a:t>
            </a:r>
            <a:r>
              <a:rPr lang="en-US" sz="1780" dirty="0">
                <a:solidFill>
                  <a:srgbClr val="FF0000"/>
                </a:solidFill>
                <a:latin typeface="Arial" panose="020B0604020202020204" pitchFamily="34" charset="0"/>
                <a:cs typeface="Arial" panose="020B0604020202020204" pitchFamily="34" charset="0"/>
              </a:rPr>
              <a:t>the accounting procedures for cash and trade </a:t>
            </a:r>
            <a:r>
              <a:rPr lang="en-US" sz="1780" dirty="0" smtClean="0">
                <a:solidFill>
                  <a:srgbClr val="FF0000"/>
                </a:solidFill>
                <a:latin typeface="Arial" panose="020B0604020202020204" pitchFamily="34" charset="0"/>
                <a:cs typeface="Arial" panose="020B0604020202020204" pitchFamily="34" charset="0"/>
              </a:rPr>
              <a:t>discounts within this business.</a:t>
            </a:r>
          </a:p>
          <a:p>
            <a:pPr marL="361950" indent="-361950">
              <a:buClr>
                <a:srgbClr val="00B050"/>
              </a:buClr>
              <a:buFont typeface="Wingdings 3" panose="05040102010807070707" pitchFamily="18" charset="2"/>
              <a:buChar char=""/>
            </a:pPr>
            <a:r>
              <a:rPr lang="en-US" sz="1780" dirty="0" smtClean="0">
                <a:latin typeface="Arial" panose="020B0604020202020204" pitchFamily="34" charset="0"/>
                <a:cs typeface="Arial" panose="020B0604020202020204" pitchFamily="34" charset="0"/>
              </a:rPr>
              <a:t>State the method of recoding these transactions, where they are recorded, how discounts are tracked and agreed and how tracking Cash and Trade Discounts can benefit the business.</a:t>
            </a:r>
          </a:p>
        </p:txBody>
      </p:sp>
      <p:sp>
        <p:nvSpPr>
          <p:cNvPr id="14" name="Title 2"/>
          <p:cNvSpPr>
            <a:spLocks noGrp="1"/>
          </p:cNvSpPr>
          <p:nvPr>
            <p:ph type="title"/>
          </p:nvPr>
        </p:nvSpPr>
        <p:spPr>
          <a:xfrm>
            <a:off x="70266" y="72008"/>
            <a:ext cx="8859452" cy="548680"/>
          </a:xfrm>
        </p:spPr>
        <p:txBody>
          <a:bodyPr>
            <a:noAutofit/>
          </a:bodyPr>
          <a:lstStyle/>
          <a:p>
            <a:r>
              <a:rPr lang="en-US" sz="2200" dirty="0" smtClean="0"/>
              <a:t>M2.1 </a:t>
            </a:r>
            <a:r>
              <a:rPr lang="en-US" sz="2200" dirty="0"/>
              <a:t>– </a:t>
            </a:r>
            <a:r>
              <a:rPr lang="en-US" sz="2200" dirty="0" smtClean="0"/>
              <a:t>Compare the Accounting Procedures for </a:t>
            </a:r>
            <a:r>
              <a:rPr lang="en-US" sz="2200" dirty="0"/>
              <a:t>Cash and Trade Discounts</a:t>
            </a:r>
          </a:p>
        </p:txBody>
      </p:sp>
      <p:graphicFrame>
        <p:nvGraphicFramePr>
          <p:cNvPr id="4" name="Table 3"/>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10383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4"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Different companies have different reasons for giving trade discounts, supermarkets because of the buy in bulk, building firms because the market is bad, car suppliers because it is good for business. This is not necessarily a negotiation but trade discounts can be negotiated. For D2 you need to compare at least two companies and their trade and cash discount policies.</a:t>
            </a:r>
          </a:p>
          <a:p>
            <a:pPr marL="361950" indent="-36195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Choose two local business organisations that offer customers cash and trade discounts.</a:t>
            </a:r>
          </a:p>
          <a:p>
            <a:pPr marL="719138" indent="-365125">
              <a:buClr>
                <a:srgbClr val="00B050"/>
              </a:buClr>
              <a:buFont typeface="+mj-lt"/>
              <a:buAutoNum type="arabicPeriod"/>
            </a:pPr>
            <a:r>
              <a:rPr lang="en-US" dirty="0" smtClean="0">
                <a:latin typeface="Arial" panose="020B0604020202020204" pitchFamily="34" charset="0"/>
                <a:cs typeface="Arial" panose="020B0604020202020204" pitchFamily="34" charset="0"/>
              </a:rPr>
              <a:t>Compare </a:t>
            </a:r>
            <a:r>
              <a:rPr lang="en-US" dirty="0">
                <a:latin typeface="Arial" panose="020B0604020202020204" pitchFamily="34" charset="0"/>
                <a:cs typeface="Arial" panose="020B0604020202020204" pitchFamily="34" charset="0"/>
              </a:rPr>
              <a:t>the accounting procedures for cash and trade discounts in these two businesses.</a:t>
            </a:r>
          </a:p>
          <a:p>
            <a:pPr marL="719138" indent="-365125">
              <a:buClr>
                <a:srgbClr val="00B050"/>
              </a:buClr>
              <a:buFont typeface="+mj-lt"/>
              <a:buAutoNum type="arabicPeriod"/>
            </a:pPr>
            <a:r>
              <a:rPr lang="en-US" dirty="0" smtClean="0">
                <a:latin typeface="Arial" panose="020B0604020202020204" pitchFamily="34" charset="0"/>
                <a:cs typeface="Arial" panose="020B0604020202020204" pitchFamily="34" charset="0"/>
              </a:rPr>
              <a:t>Evaluate </a:t>
            </a:r>
            <a:r>
              <a:rPr lang="en-US" dirty="0">
                <a:latin typeface="Arial" panose="020B0604020202020204" pitchFamily="34" charset="0"/>
                <a:cs typeface="Arial" panose="020B0604020202020204" pitchFamily="34" charset="0"/>
              </a:rPr>
              <a:t>the use of these discounts in your chosen businesses.</a:t>
            </a:r>
          </a:p>
          <a:p>
            <a:pPr marL="361950" indent="-36195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Note: You are free to choose two businesses of your choice. It is recommended that you choose businesses of which you have some knowledge and check with your tutor before completing the task.</a:t>
            </a:r>
            <a:endParaRPr lang="en-US" dirty="0" smtClean="0">
              <a:latin typeface="Arial" panose="020B0604020202020204" pitchFamily="34" charset="0"/>
              <a:cs typeface="Arial" panose="020B0604020202020204" pitchFamily="34" charset="0"/>
            </a:endParaRPr>
          </a:p>
          <a:p>
            <a:pPr marL="361950" indent="-3619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D2.1 – Task 06 </a:t>
            </a:r>
            <a:r>
              <a:rPr lang="en-US" b="1" dirty="0">
                <a:solidFill>
                  <a:srgbClr val="FF0000"/>
                </a:solidFill>
                <a:latin typeface="Arial" panose="020B0604020202020204" pitchFamily="34" charset="0"/>
                <a:cs typeface="Arial" panose="020B0604020202020204" pitchFamily="34" charset="0"/>
              </a:rPr>
              <a:t>- </a:t>
            </a:r>
            <a:r>
              <a:rPr lang="en-US" dirty="0">
                <a:solidFill>
                  <a:srgbClr val="FF0000"/>
                </a:solidFill>
                <a:latin typeface="Arial" panose="020B0604020202020204" pitchFamily="34" charset="0"/>
                <a:cs typeface="Arial" panose="020B0604020202020204" pitchFamily="34" charset="0"/>
              </a:rPr>
              <a:t>Evaluate the use of cash and trade discounts in more than one business </a:t>
            </a:r>
            <a:r>
              <a:rPr lang="en-US" dirty="0" smtClean="0">
                <a:solidFill>
                  <a:srgbClr val="FF0000"/>
                </a:solidFill>
                <a:latin typeface="Arial" panose="020B0604020202020204" pitchFamily="34" charset="0"/>
                <a:cs typeface="Arial" panose="020B0604020202020204" pitchFamily="34" charset="0"/>
              </a:rPr>
              <a:t>organisation and compare the purpose and effectiveness of this as a business tool.</a:t>
            </a:r>
          </a:p>
        </p:txBody>
      </p:sp>
      <p:sp>
        <p:nvSpPr>
          <p:cNvPr id="14" name="Title 2"/>
          <p:cNvSpPr>
            <a:spLocks noGrp="1"/>
          </p:cNvSpPr>
          <p:nvPr>
            <p:ph type="title"/>
          </p:nvPr>
        </p:nvSpPr>
        <p:spPr>
          <a:xfrm>
            <a:off x="70266" y="72008"/>
            <a:ext cx="8859452" cy="548680"/>
          </a:xfrm>
        </p:spPr>
        <p:txBody>
          <a:bodyPr>
            <a:noAutofit/>
          </a:bodyPr>
          <a:lstStyle/>
          <a:p>
            <a:r>
              <a:rPr lang="en-US" sz="2200" dirty="0" smtClean="0"/>
              <a:t>D2.1 </a:t>
            </a:r>
            <a:r>
              <a:rPr lang="en-US" sz="2200" dirty="0"/>
              <a:t>– </a:t>
            </a:r>
            <a:r>
              <a:rPr lang="en-US" sz="2200" dirty="0" smtClean="0"/>
              <a:t>Compare the Accounting Procedures for </a:t>
            </a:r>
            <a:r>
              <a:rPr lang="en-US" sz="2200" dirty="0"/>
              <a:t>Cash and Trade Discounts</a:t>
            </a:r>
          </a:p>
        </p:txBody>
      </p:sp>
      <p:graphicFrame>
        <p:nvGraphicFramePr>
          <p:cNvPr id="4" name="Table 3"/>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69426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5531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900" b="1" dirty="0" smtClean="0"/>
              <a:t>Purchase </a:t>
            </a:r>
            <a:r>
              <a:rPr lang="en-US" sz="1900" b="1" dirty="0"/>
              <a:t>Day </a:t>
            </a:r>
            <a:r>
              <a:rPr lang="en-US" sz="1900" b="1" dirty="0" smtClean="0"/>
              <a:t>Book </a:t>
            </a:r>
            <a:r>
              <a:rPr lang="en-US" sz="1900" dirty="0" smtClean="0"/>
              <a:t>is </a:t>
            </a:r>
            <a:r>
              <a:rPr lang="en-US" sz="1900" dirty="0"/>
              <a:t>the book of original entry in which all the transactions relating to only credit purchase are recorded. Cash purchases do not find place in purchase day book as they are recorded in Cash book. At the end of every month purchase day book is </a:t>
            </a:r>
            <a:r>
              <a:rPr lang="en-US" sz="1900" dirty="0" smtClean="0"/>
              <a:t>added up.</a:t>
            </a:r>
          </a:p>
          <a:p>
            <a:pPr marL="285750" indent="-285750">
              <a:buClr>
                <a:srgbClr val="00B050"/>
              </a:buClr>
              <a:buFont typeface="Wingdings 3" panose="05040102010807070707" pitchFamily="18" charset="2"/>
              <a:buChar char=""/>
            </a:pPr>
            <a:r>
              <a:rPr lang="en-US" sz="1900" dirty="0" smtClean="0"/>
              <a:t>The </a:t>
            </a:r>
            <a:r>
              <a:rPr lang="en-US" sz="1900" dirty="0"/>
              <a:t>total amount show the total goods purchased on credit. The total of purchase book is debited to the purchase account and the accounts of the suppliers of goods are credited with the amount standing against their names. </a:t>
            </a:r>
            <a:endParaRPr lang="en-US" sz="1900" dirty="0" smtClean="0"/>
          </a:p>
          <a:p>
            <a:pPr marL="285750" indent="-285750">
              <a:buClr>
                <a:srgbClr val="00B050"/>
              </a:buClr>
              <a:buFont typeface="Wingdings 3" panose="05040102010807070707" pitchFamily="18" charset="2"/>
              <a:buChar char=""/>
            </a:pPr>
            <a:r>
              <a:rPr lang="en-US" sz="1900" dirty="0" smtClean="0"/>
              <a:t>The purchase </a:t>
            </a:r>
            <a:r>
              <a:rPr lang="en-US" sz="1900" dirty="0"/>
              <a:t>day book is different from a journal. There are five columns in a purchase day book: first column records Date, second column records name of the supplier, quantity supplied, Rate at which quantity supplied, description, etc</a:t>
            </a:r>
            <a:r>
              <a:rPr lang="en-US" sz="1900" dirty="0" smtClean="0"/>
              <a:t>., third</a:t>
            </a:r>
            <a:br>
              <a:rPr lang="en-US" sz="1900" dirty="0" smtClean="0"/>
            </a:br>
            <a:r>
              <a:rPr lang="en-US" sz="1900" dirty="0" smtClean="0"/>
              <a:t>column </a:t>
            </a:r>
            <a:r>
              <a:rPr lang="en-US" sz="1900" dirty="0"/>
              <a:t>records Invoice </a:t>
            </a:r>
            <a:r>
              <a:rPr lang="en-US" sz="1900" dirty="0" smtClean="0"/>
              <a:t/>
            </a:r>
            <a:br>
              <a:rPr lang="en-US" sz="1900" dirty="0" smtClean="0"/>
            </a:br>
            <a:r>
              <a:rPr lang="en-US" sz="1900" dirty="0" smtClean="0"/>
              <a:t>number</a:t>
            </a:r>
            <a:r>
              <a:rPr lang="en-US" sz="1900" dirty="0"/>
              <a:t>, fourth column </a:t>
            </a:r>
            <a:r>
              <a:rPr lang="en-US" sz="1900" dirty="0" smtClean="0"/>
              <a:t/>
            </a:r>
            <a:br>
              <a:rPr lang="en-US" sz="1900" dirty="0" smtClean="0"/>
            </a:br>
            <a:r>
              <a:rPr lang="en-US" sz="1900" dirty="0" smtClean="0"/>
              <a:t>records </a:t>
            </a:r>
            <a:r>
              <a:rPr lang="en-US" sz="1900" dirty="0"/>
              <a:t>Ledger Folio, </a:t>
            </a:r>
            <a:r>
              <a:rPr lang="en-US" sz="1900" dirty="0" smtClean="0"/>
              <a:t/>
            </a:r>
            <a:br>
              <a:rPr lang="en-US" sz="1900" dirty="0" smtClean="0"/>
            </a:br>
            <a:r>
              <a:rPr lang="en-US" sz="1900" dirty="0" smtClean="0"/>
              <a:t>fifth </a:t>
            </a:r>
            <a:r>
              <a:rPr lang="en-US" sz="1900" dirty="0"/>
              <a:t>column records </a:t>
            </a:r>
            <a:r>
              <a:rPr lang="en-US" sz="1900" dirty="0" smtClean="0"/>
              <a:t/>
            </a:r>
            <a:br>
              <a:rPr lang="en-US" sz="1900" dirty="0" smtClean="0"/>
            </a:br>
            <a:r>
              <a:rPr lang="en-US" sz="1900" dirty="0" smtClean="0"/>
              <a:t>total </a:t>
            </a:r>
            <a:r>
              <a:rPr lang="en-US" sz="1900" dirty="0"/>
              <a:t>amount to the </a:t>
            </a:r>
            <a:r>
              <a:rPr lang="en-US" sz="1900" dirty="0" smtClean="0"/>
              <a:t/>
            </a:r>
            <a:br>
              <a:rPr lang="en-US" sz="1900" dirty="0" smtClean="0"/>
            </a:br>
            <a:r>
              <a:rPr lang="en-US" sz="1900" dirty="0" smtClean="0"/>
              <a:t>supplier</a:t>
            </a:r>
            <a:r>
              <a:rPr lang="en-US" sz="1900" dirty="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500" dirty="0" smtClean="0"/>
              <a:t>P4.3 </a:t>
            </a:r>
            <a:r>
              <a:rPr lang="en-US" sz="2500" dirty="0"/>
              <a:t>– Prepare Principal Source </a:t>
            </a:r>
            <a:r>
              <a:rPr lang="en-US" sz="2500" dirty="0" smtClean="0"/>
              <a:t>Documents – Purchase Day Book</a:t>
            </a:r>
            <a:endParaRPr lang="en-US" sz="2500" dirty="0"/>
          </a:p>
        </p:txBody>
      </p:sp>
      <p:pic>
        <p:nvPicPr>
          <p:cNvPr id="15364" name="Picture 4" descr="Image result for Purchase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397366"/>
            <a:ext cx="5616624" cy="2227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35981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400" b="1" dirty="0" smtClean="0"/>
              <a:t>Sales </a:t>
            </a:r>
            <a:r>
              <a:rPr lang="en-US" sz="2400" b="1" dirty="0"/>
              <a:t>Day book </a:t>
            </a:r>
            <a:r>
              <a:rPr lang="en-US" sz="2400" dirty="0"/>
              <a:t>(Sales Register</a:t>
            </a:r>
            <a:r>
              <a:rPr lang="en-US" sz="2400" dirty="0" smtClean="0"/>
              <a:t>) - is </a:t>
            </a:r>
            <a:r>
              <a:rPr lang="en-US" sz="2400" dirty="0"/>
              <a:t>the book of original entry in which all the transactions relating to only credit sales made by the businessman are recorded. </a:t>
            </a:r>
            <a:endParaRPr lang="en-US" sz="2400" dirty="0" smtClean="0"/>
          </a:p>
          <a:p>
            <a:pPr marL="449263" indent="-449263">
              <a:buClr>
                <a:srgbClr val="00B050"/>
              </a:buClr>
              <a:buFont typeface="Wingdings 3" panose="05040102010807070707" pitchFamily="18" charset="2"/>
              <a:buChar char=""/>
            </a:pPr>
            <a:r>
              <a:rPr lang="en-US" sz="2400" dirty="0" smtClean="0"/>
              <a:t>Sales </a:t>
            </a:r>
            <a:r>
              <a:rPr lang="en-US" sz="2400" dirty="0"/>
              <a:t>day book is totaled every month. The total of sales book is credited to the sales account and the accounts of the customers to whom goods are sold are debited with the amount standing against their names. </a:t>
            </a:r>
            <a:endParaRPr lang="en-US" sz="2400" dirty="0" smtClean="0"/>
          </a:p>
          <a:p>
            <a:pPr marL="449263" indent="-449263">
              <a:buClr>
                <a:srgbClr val="00B050"/>
              </a:buClr>
              <a:buFont typeface="Wingdings 3" panose="05040102010807070707" pitchFamily="18" charset="2"/>
              <a:buChar char=""/>
            </a:pPr>
            <a:r>
              <a:rPr lang="en-US" sz="2400" dirty="0" smtClean="0"/>
              <a:t>Just </a:t>
            </a:r>
            <a:r>
              <a:rPr lang="en-US" sz="2400" dirty="0"/>
              <a:t>like purchase day book sales day book also has five columns</a:t>
            </a:r>
            <a:r>
              <a:rPr lang="en-US" sz="2400" dirty="0" smtClean="0"/>
              <a:t>:</a:t>
            </a:r>
          </a:p>
          <a:p>
            <a:pPr marL="534988" indent="-361950">
              <a:buClr>
                <a:srgbClr val="00B050"/>
              </a:buClr>
              <a:buFont typeface="+mj-lt"/>
              <a:buAutoNum type="arabicPeriod"/>
            </a:pPr>
            <a:r>
              <a:rPr lang="en-US" sz="2400" dirty="0" smtClean="0"/>
              <a:t>Date</a:t>
            </a:r>
          </a:p>
          <a:p>
            <a:pPr marL="534988" indent="-361950">
              <a:buClr>
                <a:srgbClr val="00B050"/>
              </a:buClr>
              <a:buFont typeface="+mj-lt"/>
              <a:buAutoNum type="arabicPeriod"/>
            </a:pPr>
            <a:r>
              <a:rPr lang="en-US" sz="2400" dirty="0" smtClean="0"/>
              <a:t>Particulars</a:t>
            </a:r>
          </a:p>
          <a:p>
            <a:pPr marL="534988" indent="-361950">
              <a:buClr>
                <a:srgbClr val="00B050"/>
              </a:buClr>
              <a:buFont typeface="+mj-lt"/>
              <a:buAutoNum type="arabicPeriod"/>
            </a:pPr>
            <a:r>
              <a:rPr lang="en-US" sz="2400" dirty="0" smtClean="0"/>
              <a:t>Invoice Number</a:t>
            </a:r>
          </a:p>
          <a:p>
            <a:pPr marL="534988" indent="-361950">
              <a:buClr>
                <a:srgbClr val="00B050"/>
              </a:buClr>
              <a:buFont typeface="+mj-lt"/>
              <a:buAutoNum type="arabicPeriod"/>
            </a:pPr>
            <a:r>
              <a:rPr lang="en-US" sz="2400" dirty="0" smtClean="0"/>
              <a:t>Ledger </a:t>
            </a:r>
            <a:r>
              <a:rPr lang="en-US" sz="2400" dirty="0"/>
              <a:t>Folio and </a:t>
            </a:r>
          </a:p>
          <a:p>
            <a:pPr marL="534988" indent="-361950">
              <a:buClr>
                <a:srgbClr val="00B050"/>
              </a:buClr>
              <a:buFont typeface="+mj-lt"/>
              <a:buAutoNum type="arabicPeriod"/>
            </a:pPr>
            <a:r>
              <a:rPr lang="en-US" sz="2400" dirty="0" smtClean="0"/>
              <a:t>Amount </a:t>
            </a:r>
            <a:r>
              <a:rPr lang="en-US" sz="2400" dirty="0"/>
              <a:t>to </a:t>
            </a:r>
            <a:r>
              <a:rPr lang="en-US" sz="2400" dirty="0" smtClean="0"/>
              <a:t>enter </a:t>
            </a:r>
            <a:br>
              <a:rPr lang="en-US" sz="2400" dirty="0" smtClean="0"/>
            </a:br>
            <a:r>
              <a:rPr lang="en-US" sz="2400" dirty="0" smtClean="0"/>
              <a:t>all </a:t>
            </a:r>
            <a:r>
              <a:rPr lang="en-US" sz="2400" dirty="0"/>
              <a:t>the </a:t>
            </a:r>
            <a:r>
              <a:rPr lang="en-US" sz="2400" dirty="0" smtClean="0"/>
              <a:t>details</a:t>
            </a:r>
            <a:r>
              <a:rPr lang="en-US" sz="2400" dirty="0"/>
              <a:t>.</a:t>
            </a:r>
            <a:endParaRPr lang="en-GB" sz="2400" dirty="0"/>
          </a:p>
        </p:txBody>
      </p:sp>
      <p:sp>
        <p:nvSpPr>
          <p:cNvPr id="14" name="Title 2"/>
          <p:cNvSpPr>
            <a:spLocks noGrp="1"/>
          </p:cNvSpPr>
          <p:nvPr>
            <p:ph type="title"/>
          </p:nvPr>
        </p:nvSpPr>
        <p:spPr>
          <a:xfrm>
            <a:off x="70266" y="72008"/>
            <a:ext cx="8859452" cy="548680"/>
          </a:xfrm>
        </p:spPr>
        <p:txBody>
          <a:bodyPr>
            <a:noAutofit/>
          </a:bodyPr>
          <a:lstStyle/>
          <a:p>
            <a:r>
              <a:rPr lang="en-US" sz="2500" dirty="0" smtClean="0"/>
              <a:t>P4.3 </a:t>
            </a:r>
            <a:r>
              <a:rPr lang="en-US" sz="2500" dirty="0"/>
              <a:t>– Prepare Principal Source </a:t>
            </a:r>
            <a:r>
              <a:rPr lang="en-US" sz="2500" dirty="0" smtClean="0"/>
              <a:t>Documents – Sales Day Book</a:t>
            </a:r>
            <a:endParaRPr lang="en-US" sz="2500" dirty="0"/>
          </a:p>
        </p:txBody>
      </p:sp>
      <p:pic>
        <p:nvPicPr>
          <p:cNvPr id="16386" name="Picture 2" descr="Image result for Sales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325" y="4532935"/>
            <a:ext cx="5357147" cy="2088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482050"/>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900" b="1" dirty="0" smtClean="0"/>
              <a:t>Returns </a:t>
            </a:r>
            <a:r>
              <a:rPr lang="en-GB" sz="1900" b="1" dirty="0"/>
              <a:t>outwards day book </a:t>
            </a:r>
            <a:r>
              <a:rPr lang="en-GB" sz="1900" dirty="0" smtClean="0"/>
              <a:t>- </a:t>
            </a:r>
            <a:r>
              <a:rPr lang="en-US" sz="1900" dirty="0" smtClean="0"/>
              <a:t>are </a:t>
            </a:r>
            <a:r>
              <a:rPr lang="en-US" sz="1900" dirty="0"/>
              <a:t>goods returned by the customer to the supplier. For the supplier, this results in the following accounting transaction</a:t>
            </a:r>
            <a:r>
              <a:rPr lang="en-US" sz="1900" dirty="0" smtClean="0"/>
              <a:t>:</a:t>
            </a:r>
            <a:endParaRPr lang="en-US" sz="1900" dirty="0"/>
          </a:p>
          <a:p>
            <a:pPr marL="285750" indent="-285750">
              <a:buClr>
                <a:srgbClr val="00B050"/>
              </a:buClr>
              <a:buFont typeface="Wingdings 3" panose="05040102010807070707" pitchFamily="18" charset="2"/>
              <a:buChar char=""/>
            </a:pPr>
            <a:r>
              <a:rPr lang="en-US" sz="1900" dirty="0"/>
              <a:t>A debit (reduction) in revenue in the amount credited back to the customer. If the supplier had already set up a reserve for returns, then this is treated as a reduction of the reserve.</a:t>
            </a:r>
          </a:p>
          <a:p>
            <a:pPr marL="285750" indent="-285750">
              <a:buClr>
                <a:srgbClr val="00B050"/>
              </a:buClr>
              <a:buFont typeface="Wingdings 3" panose="05040102010807070707" pitchFamily="18" charset="2"/>
              <a:buChar char=""/>
            </a:pPr>
            <a:r>
              <a:rPr lang="en-US" sz="1900" b="1" dirty="0"/>
              <a:t>A credit </a:t>
            </a:r>
            <a:r>
              <a:rPr lang="en-US" sz="1900" dirty="0"/>
              <a:t>(reduction) of the accounts receivable account, either against an unpaid customer invoice or as an open credit that the customer can apply to future invoices.</a:t>
            </a:r>
          </a:p>
          <a:p>
            <a:pPr marL="285750" indent="-285750">
              <a:buClr>
                <a:srgbClr val="00B050"/>
              </a:buClr>
              <a:buFont typeface="Wingdings 3" panose="05040102010807070707" pitchFamily="18" charset="2"/>
              <a:buChar char=""/>
            </a:pPr>
            <a:r>
              <a:rPr lang="en-US" sz="1900" dirty="0"/>
              <a:t>From the perspective of the customer, there is probably no transaction at all, since the goods are presumably returned before any related transaction is recorded in the accounting system. If a transaction has been recorded, the customer might </a:t>
            </a:r>
            <a:r>
              <a:rPr lang="en-US" sz="1900" dirty="0" smtClean="0"/>
              <a:t/>
            </a:r>
            <a:br>
              <a:rPr lang="en-US" sz="1900" dirty="0" smtClean="0"/>
            </a:br>
            <a:r>
              <a:rPr lang="en-US" sz="1900" dirty="0" smtClean="0"/>
              <a:t>want </a:t>
            </a:r>
            <a:r>
              <a:rPr lang="en-US" sz="1900" dirty="0"/>
              <a:t>to wait for a </a:t>
            </a:r>
            <a:r>
              <a:rPr lang="en-US" sz="1900" dirty="0" smtClean="0"/>
              <a:t/>
            </a:r>
            <a:br>
              <a:rPr lang="en-US" sz="1900" dirty="0" smtClean="0"/>
            </a:br>
            <a:r>
              <a:rPr lang="en-US" sz="1900" dirty="0" smtClean="0"/>
              <a:t>credit </a:t>
            </a:r>
            <a:r>
              <a:rPr lang="en-US" sz="1900" dirty="0"/>
              <a:t>document to be </a:t>
            </a:r>
            <a:r>
              <a:rPr lang="en-US" sz="1900" dirty="0" smtClean="0"/>
              <a:t/>
            </a:r>
            <a:br>
              <a:rPr lang="en-US" sz="1900" dirty="0" smtClean="0"/>
            </a:br>
            <a:r>
              <a:rPr lang="en-US" sz="1900" dirty="0" smtClean="0"/>
              <a:t>issued </a:t>
            </a:r>
            <a:r>
              <a:rPr lang="en-US" sz="1900" dirty="0"/>
              <a:t>by the supplier, </a:t>
            </a:r>
            <a:r>
              <a:rPr lang="en-US" sz="1900" dirty="0" smtClean="0"/>
              <a:t/>
            </a:r>
            <a:br>
              <a:rPr lang="en-US" sz="1900" dirty="0" smtClean="0"/>
            </a:br>
            <a:r>
              <a:rPr lang="en-US" sz="1900" dirty="0" smtClean="0"/>
              <a:t>and </a:t>
            </a:r>
            <a:r>
              <a:rPr lang="en-US" sz="1900" dirty="0"/>
              <a:t>then record the </a:t>
            </a:r>
            <a:r>
              <a:rPr lang="en-US" sz="1900" dirty="0" smtClean="0"/>
              <a:t/>
            </a:r>
            <a:br>
              <a:rPr lang="en-US" sz="1900" dirty="0" smtClean="0"/>
            </a:br>
            <a:r>
              <a:rPr lang="en-US" sz="1900" dirty="0" smtClean="0"/>
              <a:t>credit </a:t>
            </a:r>
            <a:r>
              <a:rPr lang="en-US" sz="1900" dirty="0"/>
              <a:t>in its accounting </a:t>
            </a:r>
            <a:r>
              <a:rPr lang="en-US" sz="1900" dirty="0" smtClean="0"/>
              <a:t/>
            </a:r>
            <a:br>
              <a:rPr lang="en-US" sz="1900" dirty="0" smtClean="0"/>
            </a:br>
            <a:r>
              <a:rPr lang="en-US" sz="1900" dirty="0" smtClean="0"/>
              <a:t>system</a:t>
            </a:r>
            <a:r>
              <a:rPr lang="en-US" sz="1900" dirty="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200" dirty="0" smtClean="0"/>
              <a:t>P4.3 </a:t>
            </a:r>
            <a:r>
              <a:rPr lang="en-US" sz="2200" dirty="0"/>
              <a:t>– Prepare Principal Source </a:t>
            </a:r>
            <a:r>
              <a:rPr lang="en-US" sz="2200" dirty="0" smtClean="0"/>
              <a:t>Documents – Returns Outwards Day Book</a:t>
            </a:r>
            <a:endParaRPr lang="en-US" sz="2200" dirty="0"/>
          </a:p>
        </p:txBody>
      </p:sp>
      <p:pic>
        <p:nvPicPr>
          <p:cNvPr id="14338" name="Picture 2" descr="Image result for Returns outwards day book"/>
          <p:cNvPicPr>
            <a:picLocks noChangeAspect="1" noChangeArrowheads="1"/>
          </p:cNvPicPr>
          <p:nvPr/>
        </p:nvPicPr>
        <p:blipFill rotWithShape="1">
          <a:blip r:embed="rId3">
            <a:extLst>
              <a:ext uri="{28A0092B-C50C-407E-A947-70E740481C1C}">
                <a14:useLocalDpi xmlns:a14="http://schemas.microsoft.com/office/drawing/2010/main" val="0"/>
              </a:ext>
            </a:extLst>
          </a:blip>
          <a:srcRect l="3412" t="24487" r="1303" b="29313"/>
          <a:stretch/>
        </p:blipFill>
        <p:spPr bwMode="auto">
          <a:xfrm>
            <a:off x="3131840" y="4653136"/>
            <a:ext cx="5688632" cy="1976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27916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61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IE" sz="2100" b="1" dirty="0" smtClean="0"/>
              <a:t>Returns</a:t>
            </a:r>
            <a:r>
              <a:rPr lang="en-GB" sz="2100" b="1" dirty="0" smtClean="0"/>
              <a:t> inwards day book </a:t>
            </a:r>
            <a:r>
              <a:rPr lang="en-GB" sz="2100" dirty="0" smtClean="0"/>
              <a:t>- </a:t>
            </a:r>
            <a:r>
              <a:rPr lang="en-US" sz="2100" dirty="0" smtClean="0"/>
              <a:t>are </a:t>
            </a:r>
            <a:r>
              <a:rPr lang="en-US" sz="2100" dirty="0"/>
              <a:t>goods returned to the selling entity by the customer, such as for warranty claims or outright returns of goods for a credit. For the customer, this results in the following accounting transaction:</a:t>
            </a:r>
          </a:p>
          <a:p>
            <a:pPr marL="723900" indent="-342900">
              <a:buClr>
                <a:srgbClr val="00B050"/>
              </a:buClr>
              <a:buFont typeface="Arial" panose="020B0604020202020204" pitchFamily="34" charset="0"/>
              <a:buChar char="•"/>
            </a:pPr>
            <a:r>
              <a:rPr lang="en-US" sz="2100" dirty="0" smtClean="0"/>
              <a:t>A </a:t>
            </a:r>
            <a:r>
              <a:rPr lang="en-US" sz="2100" dirty="0"/>
              <a:t>debit (reduction) of accounts payable</a:t>
            </a:r>
          </a:p>
          <a:p>
            <a:pPr marL="723900" indent="-342900">
              <a:buClr>
                <a:srgbClr val="00B050"/>
              </a:buClr>
              <a:buFont typeface="Arial" panose="020B0604020202020204" pitchFamily="34" charset="0"/>
              <a:buChar char="•"/>
            </a:pPr>
            <a:r>
              <a:rPr lang="en-US" sz="2100" dirty="0"/>
              <a:t>A credit (reduction) of purchased inventory</a:t>
            </a:r>
          </a:p>
          <a:p>
            <a:pPr marL="361950" indent="-361950">
              <a:buClr>
                <a:srgbClr val="00B050"/>
              </a:buClr>
              <a:buFont typeface="Wingdings 3" panose="05040102010807070707" pitchFamily="18" charset="2"/>
              <a:buChar char=""/>
            </a:pPr>
            <a:r>
              <a:rPr lang="en-US" sz="2100" dirty="0"/>
              <a:t>Returns inwards do not necessarily result in a reduction of the cost of goods sold, since goods that were returned might not necessarily have been sold to third parties during the accounting period. Returns inwards may not involve goods intended for sale by the buyer at all - they may instead be fixed assets or items intended to be consumed internally and charged to expense. If so, returns inwards may also </a:t>
            </a:r>
            <a:r>
              <a:rPr lang="en-US" sz="2100" dirty="0" smtClean="0"/>
              <a:t>result</a:t>
            </a:r>
            <a:br>
              <a:rPr lang="en-US" sz="2100" dirty="0" smtClean="0"/>
            </a:br>
            <a:r>
              <a:rPr lang="en-US" sz="2100" dirty="0" smtClean="0"/>
              <a:t> </a:t>
            </a:r>
            <a:r>
              <a:rPr lang="en-US" sz="2100" dirty="0"/>
              <a:t>in a reduction of </a:t>
            </a:r>
            <a:r>
              <a:rPr lang="en-US" sz="2100" dirty="0" smtClean="0"/>
              <a:t/>
            </a:r>
            <a:br>
              <a:rPr lang="en-US" sz="2100" dirty="0" smtClean="0"/>
            </a:br>
            <a:r>
              <a:rPr lang="en-US" sz="2100" dirty="0" smtClean="0"/>
              <a:t>a </a:t>
            </a:r>
            <a:r>
              <a:rPr lang="en-US" sz="2100" dirty="0"/>
              <a:t>fixed assets account, </a:t>
            </a:r>
            <a:r>
              <a:rPr lang="en-US" sz="2100" dirty="0" smtClean="0"/>
              <a:t/>
            </a:r>
            <a:br>
              <a:rPr lang="en-US" sz="2100" dirty="0" smtClean="0"/>
            </a:br>
            <a:r>
              <a:rPr lang="en-US" sz="2100" dirty="0" smtClean="0"/>
              <a:t>or </a:t>
            </a:r>
            <a:r>
              <a:rPr lang="en-US" sz="2100" dirty="0"/>
              <a:t>an administrative </a:t>
            </a:r>
            <a:r>
              <a:rPr lang="en-US" sz="2100" dirty="0" smtClean="0"/>
              <a:t/>
            </a:r>
            <a:br>
              <a:rPr lang="en-US" sz="2100" dirty="0" smtClean="0"/>
            </a:br>
            <a:r>
              <a:rPr lang="en-US" sz="2100" dirty="0" smtClean="0"/>
              <a:t>expense</a:t>
            </a:r>
            <a:r>
              <a:rPr lang="en-US" sz="2100" dirty="0"/>
              <a:t>.</a:t>
            </a:r>
            <a:endParaRPr lang="en-GB" sz="2100" dirty="0"/>
          </a:p>
        </p:txBody>
      </p:sp>
      <p:sp>
        <p:nvSpPr>
          <p:cNvPr id="14" name="Title 2"/>
          <p:cNvSpPr>
            <a:spLocks noGrp="1"/>
          </p:cNvSpPr>
          <p:nvPr>
            <p:ph type="title"/>
          </p:nvPr>
        </p:nvSpPr>
        <p:spPr>
          <a:xfrm>
            <a:off x="70266" y="72008"/>
            <a:ext cx="8859452" cy="548680"/>
          </a:xfrm>
        </p:spPr>
        <p:txBody>
          <a:bodyPr>
            <a:noAutofit/>
          </a:bodyPr>
          <a:lstStyle/>
          <a:p>
            <a:r>
              <a:rPr lang="en-US" sz="2200" dirty="0" smtClean="0"/>
              <a:t>P4.3 </a:t>
            </a:r>
            <a:r>
              <a:rPr lang="en-US" sz="2200" dirty="0"/>
              <a:t>– Prepare Principal Source </a:t>
            </a:r>
            <a:r>
              <a:rPr lang="en-US" sz="2200" dirty="0" smtClean="0"/>
              <a:t>Documents – Returns Inwards Day Book</a:t>
            </a:r>
            <a:endParaRPr lang="en-US" sz="2200" dirty="0"/>
          </a:p>
        </p:txBody>
      </p:sp>
      <p:pic>
        <p:nvPicPr>
          <p:cNvPr id="13314" name="Picture 2" descr="Image result for Returns inwards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4097" y="5085184"/>
            <a:ext cx="5286375"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74816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61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GB" sz="1700" b="1" dirty="0" smtClean="0"/>
              <a:t>Cash </a:t>
            </a:r>
            <a:r>
              <a:rPr lang="en-GB" sz="1700" b="1" dirty="0"/>
              <a:t>book </a:t>
            </a:r>
            <a:r>
              <a:rPr lang="en-US" sz="1700" dirty="0" smtClean="0"/>
              <a:t>- </a:t>
            </a:r>
            <a:r>
              <a:rPr lang="en-US" sz="1700" dirty="0"/>
              <a:t>is a financial journal that contains all cash receipts and payments, including bank deposits and withdrawals. Entries in the cash book are then posted into the general ledger. Larger firms usually divide the cash book into two parts: the cash disbursement journal that records all cash payments, such as accounts payable and operating expenses, and the cash receipts journal, which records all cash receipts, such as accounts receivable and cash sales</a:t>
            </a:r>
            <a:r>
              <a:rPr lang="en-US" sz="1700" dirty="0" smtClean="0"/>
              <a:t>.</a:t>
            </a:r>
            <a:endParaRPr lang="en-US" sz="1700" dirty="0"/>
          </a:p>
          <a:p>
            <a:pPr>
              <a:buClr>
                <a:srgbClr val="00B050"/>
              </a:buClr>
            </a:pPr>
            <a:r>
              <a:rPr lang="en-US" sz="1700" b="1" dirty="0" smtClean="0"/>
              <a:t>Breaking down </a:t>
            </a:r>
            <a:r>
              <a:rPr lang="en-US" sz="1700" b="1" dirty="0"/>
              <a:t>'Cash Book'</a:t>
            </a:r>
          </a:p>
          <a:p>
            <a:pPr marL="361950" indent="-361950">
              <a:buClr>
                <a:srgbClr val="00B050"/>
              </a:buClr>
              <a:buFont typeface="Wingdings 3" panose="05040102010807070707" pitchFamily="18" charset="2"/>
              <a:buChar char=""/>
            </a:pPr>
            <a:r>
              <a:rPr lang="en-US" sz="1700" dirty="0"/>
              <a:t>The cash book is set up as a ledger in which all cash transactions are recorded according to date. It is a book of original entry and final entry. That is, the cash book serves as the general ledger. There is no need, as in a cash account, to transfer to a general ledger.</a:t>
            </a:r>
          </a:p>
          <a:p>
            <a:pPr>
              <a:buClr>
                <a:srgbClr val="00B050"/>
              </a:buClr>
            </a:pPr>
            <a:r>
              <a:rPr lang="en-US" sz="1700" b="1" dirty="0" smtClean="0"/>
              <a:t>Cash </a:t>
            </a:r>
            <a:r>
              <a:rPr lang="en-US" sz="1700" b="1" dirty="0"/>
              <a:t>Book Format</a:t>
            </a:r>
          </a:p>
          <a:p>
            <a:pPr marL="361950" indent="-361950">
              <a:buClr>
                <a:srgbClr val="00B050"/>
              </a:buClr>
              <a:buFont typeface="Wingdings 3" panose="05040102010807070707" pitchFamily="18" charset="2"/>
              <a:buChar char=""/>
            </a:pPr>
            <a:r>
              <a:rPr lang="en-US" sz="1700" dirty="0"/>
              <a:t>All transactions in the cash </a:t>
            </a:r>
            <a:r>
              <a:rPr lang="en-US" sz="1700" dirty="0" smtClean="0"/>
              <a:t>book </a:t>
            </a:r>
            <a:r>
              <a:rPr lang="en-US" sz="1700" dirty="0"/>
              <a:t>have two sides: debt and </a:t>
            </a:r>
            <a:r>
              <a:rPr lang="en-US" sz="1700" dirty="0" smtClean="0"/>
              <a:t>credit</a:t>
            </a:r>
            <a:r>
              <a:rPr lang="en-US" sz="1700" dirty="0"/>
              <a:t>. All cash receipts are </a:t>
            </a:r>
            <a:r>
              <a:rPr lang="en-US" sz="1700" dirty="0" smtClean="0"/>
              <a:t>recorded </a:t>
            </a:r>
            <a:r>
              <a:rPr lang="en-US" sz="1700" dirty="0"/>
              <a:t>on the left </a:t>
            </a:r>
            <a:r>
              <a:rPr lang="en-US" sz="1700" dirty="0" smtClean="0"/>
              <a:t>hand</a:t>
            </a:r>
            <a:br>
              <a:rPr lang="en-US" sz="1700" dirty="0" smtClean="0"/>
            </a:br>
            <a:r>
              <a:rPr lang="en-US" sz="1700" dirty="0" smtClean="0"/>
              <a:t>side</a:t>
            </a:r>
            <a:r>
              <a:rPr lang="en-US" sz="1700" dirty="0"/>
              <a:t>, </a:t>
            </a:r>
            <a:r>
              <a:rPr lang="en-US" sz="1700" dirty="0" smtClean="0"/>
              <a:t>and </a:t>
            </a:r>
            <a:r>
              <a:rPr lang="en-US" sz="1700" dirty="0"/>
              <a:t>all cash payments are </a:t>
            </a:r>
            <a:r>
              <a:rPr lang="en-US" sz="1700" dirty="0" smtClean="0"/>
              <a:t/>
            </a:r>
            <a:br>
              <a:rPr lang="en-US" sz="1700" dirty="0" smtClean="0"/>
            </a:br>
            <a:r>
              <a:rPr lang="en-US" sz="1700" dirty="0" smtClean="0"/>
              <a:t>recorded </a:t>
            </a:r>
            <a:r>
              <a:rPr lang="en-US" sz="1700" dirty="0"/>
              <a:t>by date on the right </a:t>
            </a:r>
            <a:r>
              <a:rPr lang="en-US" sz="1700" dirty="0" smtClean="0"/>
              <a:t/>
            </a:r>
            <a:br>
              <a:rPr lang="en-US" sz="1700" dirty="0" smtClean="0"/>
            </a:br>
            <a:r>
              <a:rPr lang="en-US" sz="1700" dirty="0" smtClean="0"/>
              <a:t>hand </a:t>
            </a:r>
            <a:r>
              <a:rPr lang="en-US" sz="1700" dirty="0"/>
              <a:t>side. The difference </a:t>
            </a:r>
            <a:r>
              <a:rPr lang="en-US" sz="1700" dirty="0" smtClean="0"/>
              <a:t/>
            </a:r>
            <a:br>
              <a:rPr lang="en-US" sz="1700" dirty="0" smtClean="0"/>
            </a:br>
            <a:r>
              <a:rPr lang="en-US" sz="1700" dirty="0" smtClean="0"/>
              <a:t>between </a:t>
            </a:r>
            <a:r>
              <a:rPr lang="en-US" sz="1700" dirty="0"/>
              <a:t>the left and right side </a:t>
            </a:r>
            <a:r>
              <a:rPr lang="en-US" sz="1700" dirty="0" smtClean="0"/>
              <a:t/>
            </a:r>
            <a:br>
              <a:rPr lang="en-US" sz="1700" dirty="0" smtClean="0"/>
            </a:br>
            <a:r>
              <a:rPr lang="en-US" sz="1700" dirty="0" smtClean="0"/>
              <a:t>shows </a:t>
            </a:r>
            <a:r>
              <a:rPr lang="en-US" sz="1700" dirty="0"/>
              <a:t>the balance of cash on </a:t>
            </a:r>
            <a:r>
              <a:rPr lang="en-US" sz="1700" dirty="0" smtClean="0"/>
              <a:t/>
            </a:r>
            <a:br>
              <a:rPr lang="en-US" sz="1700" dirty="0" smtClean="0"/>
            </a:br>
            <a:r>
              <a:rPr lang="en-US" sz="1700" dirty="0" smtClean="0"/>
              <a:t>hand</a:t>
            </a:r>
            <a:r>
              <a:rPr lang="en-US" sz="1700" dirty="0"/>
              <a:t>, which always shows a </a:t>
            </a:r>
            <a:r>
              <a:rPr lang="en-US" sz="1700" dirty="0" smtClean="0"/>
              <a:t/>
            </a:r>
            <a:br>
              <a:rPr lang="en-US" sz="1700" dirty="0" smtClean="0"/>
            </a:br>
            <a:r>
              <a:rPr lang="en-US" sz="1700" dirty="0" smtClean="0"/>
              <a:t>debit </a:t>
            </a:r>
            <a:r>
              <a:rPr lang="en-US" sz="1700" dirty="0"/>
              <a:t>balance</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2900" dirty="0" smtClean="0"/>
              <a:t>P4.3 </a:t>
            </a:r>
            <a:r>
              <a:rPr lang="en-US" sz="2900" dirty="0"/>
              <a:t>– Prepare Principal Source </a:t>
            </a:r>
            <a:r>
              <a:rPr lang="en-US" sz="2900" dirty="0" smtClean="0"/>
              <a:t>Documents Cash Book</a:t>
            </a:r>
            <a:endParaRPr lang="en-US" sz="2900" dirty="0"/>
          </a:p>
        </p:txBody>
      </p:sp>
      <p:pic>
        <p:nvPicPr>
          <p:cNvPr id="17410" name="Picture 2" descr="Image result for cash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5495" y="4581128"/>
            <a:ext cx="4937415" cy="206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92740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99183" cy="3170099"/>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00" dirty="0" smtClean="0"/>
              <a:t>The </a:t>
            </a:r>
            <a:r>
              <a:rPr lang="en-US" sz="2000" dirty="0"/>
              <a:t>cash book is set up in columns. The date column is the date of the transaction. </a:t>
            </a:r>
            <a:endParaRPr lang="en-US" sz="2000" dirty="0" smtClean="0"/>
          </a:p>
          <a:p>
            <a:pPr marL="361950" indent="-361950">
              <a:buClr>
                <a:srgbClr val="00B050"/>
              </a:buClr>
              <a:buFont typeface="Wingdings 3" panose="05040102010807070707" pitchFamily="18" charset="2"/>
              <a:buChar char=""/>
            </a:pPr>
            <a:r>
              <a:rPr lang="en-US" sz="2000" dirty="0" smtClean="0"/>
              <a:t>In </a:t>
            </a:r>
            <a:r>
              <a:rPr lang="en-US" sz="2000" dirty="0"/>
              <a:t>the first line, the accountant inputs the year, and in the second line, the accountant inputs the name of the month, followed by the </a:t>
            </a:r>
            <a:r>
              <a:rPr lang="en-US" sz="2000" dirty="0" smtClean="0"/>
              <a:t>date.</a:t>
            </a:r>
          </a:p>
          <a:p>
            <a:pPr marL="361950" indent="-361950">
              <a:buClr>
                <a:srgbClr val="00B050"/>
              </a:buClr>
              <a:buFont typeface="Wingdings 3" panose="05040102010807070707" pitchFamily="18" charset="2"/>
              <a:buChar char=""/>
            </a:pPr>
            <a:r>
              <a:rPr lang="en-US" sz="2000" dirty="0" smtClean="0"/>
              <a:t>In </a:t>
            </a:r>
            <a:r>
              <a:rPr lang="en-US" sz="2000" dirty="0"/>
              <a:t>the next column, the accountant inputs the name of the opposite or contra account, along with a small description or narration of the transaction. </a:t>
            </a:r>
            <a:endParaRPr lang="en-US" sz="2000" dirty="0" smtClean="0"/>
          </a:p>
          <a:p>
            <a:pPr marL="361950" indent="-361950">
              <a:buClr>
                <a:srgbClr val="00B050"/>
              </a:buClr>
              <a:buFont typeface="Wingdings 3" panose="05040102010807070707" pitchFamily="18" charset="2"/>
              <a:buChar char=""/>
            </a:pPr>
            <a:r>
              <a:rPr lang="en-US" sz="2000" dirty="0" smtClean="0"/>
              <a:t>In </a:t>
            </a:r>
            <a:r>
              <a:rPr lang="en-US" sz="2000" dirty="0"/>
              <a:t>the ledger folio column, the accountant inputs the number of the ledger that holds the account, and the amount of the transaction. If the transaction comes with a voucher, that column may be added as </a:t>
            </a:r>
            <a:r>
              <a:rPr lang="en-US" sz="2000" dirty="0" smtClean="0"/>
              <a:t>well</a:t>
            </a:r>
            <a:r>
              <a:rPr lang="en-US" sz="2000" dirty="0"/>
              <a:t>.</a:t>
            </a:r>
          </a:p>
        </p:txBody>
      </p:sp>
      <p:sp>
        <p:nvSpPr>
          <p:cNvPr id="14" name="Title 2"/>
          <p:cNvSpPr>
            <a:spLocks noGrp="1"/>
          </p:cNvSpPr>
          <p:nvPr>
            <p:ph type="title"/>
          </p:nvPr>
        </p:nvSpPr>
        <p:spPr>
          <a:xfrm>
            <a:off x="70266" y="72008"/>
            <a:ext cx="8859452" cy="548680"/>
          </a:xfrm>
        </p:spPr>
        <p:txBody>
          <a:bodyPr>
            <a:noAutofit/>
          </a:bodyPr>
          <a:lstStyle/>
          <a:p>
            <a:r>
              <a:rPr lang="en-US" sz="2900" dirty="0" smtClean="0"/>
              <a:t>P4.3 </a:t>
            </a:r>
            <a:r>
              <a:rPr lang="en-US" sz="2900" dirty="0"/>
              <a:t>– Prepare Principal Source </a:t>
            </a:r>
            <a:r>
              <a:rPr lang="en-US" sz="2900" dirty="0" smtClean="0"/>
              <a:t>Documents Cash Book</a:t>
            </a:r>
            <a:endParaRPr lang="en-US" sz="2900" dirty="0"/>
          </a:p>
        </p:txBody>
      </p:sp>
      <p:pic>
        <p:nvPicPr>
          <p:cNvPr id="17410" name="Picture 2" descr="Image result for cash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225452"/>
            <a:ext cx="5757467" cy="2412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81192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97004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00" b="1" dirty="0" smtClean="0"/>
              <a:t>Petty </a:t>
            </a:r>
            <a:r>
              <a:rPr lang="en-GB" sz="1700" b="1" dirty="0"/>
              <a:t>cash book </a:t>
            </a:r>
            <a:r>
              <a:rPr lang="en-US" sz="1700" dirty="0" smtClean="0"/>
              <a:t>- is </a:t>
            </a:r>
            <a:r>
              <a:rPr lang="en-US" sz="1700" dirty="0"/>
              <a:t>a formal summarization of petty cash expenditures, sorted by </a:t>
            </a:r>
            <a:r>
              <a:rPr lang="en-US" sz="1700" dirty="0" smtClean="0"/>
              <a:t>date.</a:t>
            </a:r>
            <a:endParaRPr lang="en-US" sz="1700" dirty="0"/>
          </a:p>
          <a:p>
            <a:pPr marL="285750" indent="-285750">
              <a:buClr>
                <a:srgbClr val="00B050"/>
              </a:buClr>
              <a:buFont typeface="Wingdings 3" panose="05040102010807070707" pitchFamily="18" charset="2"/>
              <a:buChar char=""/>
            </a:pPr>
            <a:r>
              <a:rPr lang="en-US" sz="1700" dirty="0"/>
              <a:t>There are two primary types of entries in the petty cash book, which are a debit to record cash received by the petty cash clerk (usually in a single block of cash at infrequent intervals), and a large number of credits to reflect cash withdrawals from the petty cash </a:t>
            </a:r>
            <a:r>
              <a:rPr lang="en-US" sz="1700" dirty="0" smtClean="0"/>
              <a:t>fund</a:t>
            </a:r>
            <a:r>
              <a:rPr lang="en-US" sz="1700" dirty="0"/>
              <a:t>. These credits can be for such transactions as payments for meals, </a:t>
            </a:r>
            <a:r>
              <a:rPr lang="en-US" sz="1700" dirty="0" smtClean="0"/>
              <a:t>flows</a:t>
            </a:r>
            <a:r>
              <a:rPr lang="en-US" sz="1700" dirty="0"/>
              <a:t>, office supplies, stamps, and so </a:t>
            </a:r>
            <a:r>
              <a:rPr lang="en-US" sz="1700" dirty="0" smtClean="0"/>
              <a:t>forth.</a:t>
            </a:r>
          </a:p>
          <a:p>
            <a:pPr marL="285750" indent="-285750">
              <a:buClr>
                <a:srgbClr val="00B050"/>
              </a:buClr>
              <a:buFont typeface="Wingdings 3" panose="05040102010807070707" pitchFamily="18" charset="2"/>
              <a:buChar char=""/>
            </a:pPr>
            <a:r>
              <a:rPr lang="en-US" sz="1700" dirty="0" smtClean="0"/>
              <a:t>A </a:t>
            </a:r>
            <a:r>
              <a:rPr lang="en-US" sz="1700" dirty="0"/>
              <a:t>somewhat more useful format is to record all debits and credits in a single column, with a running cash balance in the column furthest to the right, as shown in the following example. This format is an excellent way to monitor the current amount of petty cash remaining on hand.</a:t>
            </a:r>
            <a:endParaRPr lang="en-GB" sz="170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Petty Cash Book</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3787767601"/>
              </p:ext>
            </p:extLst>
          </p:nvPr>
        </p:nvGraphicFramePr>
        <p:xfrm>
          <a:off x="323528" y="4293096"/>
          <a:ext cx="8496944" cy="2314460"/>
        </p:xfrm>
        <a:graphic>
          <a:graphicData uri="http://schemas.openxmlformats.org/drawingml/2006/table">
            <a:tbl>
              <a:tblPr>
                <a:tableStyleId>{7DF18680-E054-41AD-8BC1-D1AEF772440D}</a:tableStyleId>
              </a:tblPr>
              <a:tblGrid>
                <a:gridCol w="2124236"/>
                <a:gridCol w="2124236"/>
                <a:gridCol w="2124236"/>
                <a:gridCol w="2124236"/>
              </a:tblGrid>
              <a:tr h="330890">
                <a:tc>
                  <a:txBody>
                    <a:bodyPr/>
                    <a:lstStyle/>
                    <a:p>
                      <a:pPr fontAlgn="t"/>
                      <a:r>
                        <a:rPr lang="en-GB" sz="1600" u="sng" dirty="0">
                          <a:effectLst/>
                        </a:rPr>
                        <a:t>Date</a:t>
                      </a:r>
                      <a:endParaRPr lang="en-GB" sz="16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u="sng">
                          <a:effectLst/>
                        </a:rPr>
                        <a:t>Purchase/Receipt</a:t>
                      </a:r>
                      <a:endParaRPr lang="en-GB" sz="16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dirty="0">
                          <a:effectLst/>
                        </a:rPr>
                        <a:t>Amount</a:t>
                      </a:r>
                      <a:endParaRPr lang="en-GB" sz="16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a:effectLst/>
                        </a:rPr>
                        <a:t>Balance</a:t>
                      </a:r>
                      <a:endParaRPr lang="en-GB" sz="16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Opening balance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4/05/xx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-52.80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197.20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4/08/xx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Birthday cake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-24.15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173.05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4/11/xx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Pizza lunch</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-81.62</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91.43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4/14/xx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Taxi fare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66.43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fontAlgn="t"/>
                      <a:r>
                        <a:rPr lang="en-GB" sz="1600" dirty="0">
                          <a:effectLst/>
                        </a:rPr>
                        <a:t>4/23/xx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dirty="0">
                          <a:effectLst/>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-42.00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dirty="0">
                          <a:effectLst/>
                        </a:rPr>
                        <a:t> 24.43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9878943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9222"/>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GB" sz="1880" dirty="0" smtClean="0"/>
              <a:t>General </a:t>
            </a:r>
            <a:r>
              <a:rPr lang="en-GB" sz="1880" dirty="0"/>
              <a:t>journal </a:t>
            </a:r>
            <a:r>
              <a:rPr lang="en-US" sz="1880" dirty="0" smtClean="0"/>
              <a:t>- </a:t>
            </a:r>
            <a:r>
              <a:rPr lang="en-US" sz="1880" dirty="0"/>
              <a:t>is part of the accounting record keeping system. When an event occurs that must be recorded, it is called a transaction, and may be recorded in a specialty journal or in the general journal.</a:t>
            </a:r>
          </a:p>
          <a:p>
            <a:pPr marL="361950" indent="-361950">
              <a:buClr>
                <a:srgbClr val="00B050"/>
              </a:buClr>
              <a:buFont typeface="Wingdings 3" panose="05040102010807070707" pitchFamily="18" charset="2"/>
              <a:buChar char=""/>
            </a:pPr>
            <a:r>
              <a:rPr lang="en-US" sz="1880" dirty="0" smtClean="0"/>
              <a:t>There </a:t>
            </a:r>
            <a:r>
              <a:rPr lang="en-US" sz="1880" dirty="0"/>
              <a:t>are four specialty journals, which are so named because you record specific types of routine transactions in them. These journals are:</a:t>
            </a:r>
          </a:p>
          <a:p>
            <a:pPr marL="723900" indent="-342900">
              <a:buClr>
                <a:srgbClr val="00B050"/>
              </a:buClr>
              <a:buFont typeface="+mj-lt"/>
              <a:buAutoNum type="arabicPeriod"/>
            </a:pPr>
            <a:r>
              <a:rPr lang="en-US" sz="1880" dirty="0" smtClean="0"/>
              <a:t>Sales </a:t>
            </a:r>
            <a:r>
              <a:rPr lang="en-US" sz="1880" dirty="0"/>
              <a:t>journal</a:t>
            </a:r>
          </a:p>
          <a:p>
            <a:pPr marL="723900" indent="-342900">
              <a:buClr>
                <a:srgbClr val="00B050"/>
              </a:buClr>
              <a:buFont typeface="+mj-lt"/>
              <a:buAutoNum type="arabicPeriod"/>
            </a:pPr>
            <a:r>
              <a:rPr lang="en-US" sz="1880" dirty="0"/>
              <a:t>Cash receipts journal</a:t>
            </a:r>
          </a:p>
          <a:p>
            <a:pPr marL="723900" indent="-342900">
              <a:buClr>
                <a:srgbClr val="00B050"/>
              </a:buClr>
              <a:buFont typeface="+mj-lt"/>
              <a:buAutoNum type="arabicPeriod"/>
            </a:pPr>
            <a:r>
              <a:rPr lang="en-US" sz="1880" dirty="0"/>
              <a:t>Purchases journal</a:t>
            </a:r>
          </a:p>
          <a:p>
            <a:pPr marL="723900" indent="-342900">
              <a:buClr>
                <a:srgbClr val="00B050"/>
              </a:buClr>
              <a:buFont typeface="+mj-lt"/>
              <a:buAutoNum type="arabicPeriod"/>
            </a:pPr>
            <a:r>
              <a:rPr lang="en-US" sz="1880" dirty="0"/>
              <a:t>Cash disbursements journal</a:t>
            </a:r>
          </a:p>
          <a:p>
            <a:pPr marL="361950" indent="-361950">
              <a:buClr>
                <a:srgbClr val="00B050"/>
              </a:buClr>
              <a:buFont typeface="Wingdings 3" panose="05040102010807070707" pitchFamily="18" charset="2"/>
              <a:buChar char=""/>
            </a:pPr>
            <a:r>
              <a:rPr lang="en-US" sz="1880" dirty="0"/>
              <a:t>There could be more specialty journals, but the four accounting areas represented by these journals contain the bulk of all accounting transactions, so there is usually no need for additional journals.  Instead, by default, all remaining transactions are recorded in the general journal.</a:t>
            </a:r>
          </a:p>
          <a:p>
            <a:pPr>
              <a:buClr>
                <a:srgbClr val="00B050"/>
              </a:buClr>
            </a:pPr>
            <a:r>
              <a:rPr lang="en-US" sz="1880" b="1" dirty="0" smtClean="0"/>
              <a:t>General </a:t>
            </a:r>
            <a:r>
              <a:rPr lang="en-US" sz="1880" b="1" dirty="0"/>
              <a:t>Journal Entries</a:t>
            </a:r>
          </a:p>
          <a:p>
            <a:pPr marL="361950" indent="-361950">
              <a:buClr>
                <a:srgbClr val="00B050"/>
              </a:buClr>
              <a:buFont typeface="Wingdings 3" panose="05040102010807070707" pitchFamily="18" charset="2"/>
              <a:buChar char=""/>
            </a:pPr>
            <a:r>
              <a:rPr lang="en-US" sz="1880" dirty="0" smtClean="0"/>
              <a:t>Examples </a:t>
            </a:r>
            <a:r>
              <a:rPr lang="en-US" sz="1880" dirty="0"/>
              <a:t>of transactions recorded in the general journal are:</a:t>
            </a:r>
          </a:p>
          <a:p>
            <a:pPr marL="620713" indent="-285750">
              <a:buClr>
                <a:srgbClr val="00B050"/>
              </a:buClr>
              <a:buFont typeface="Arial" panose="020B0604020202020204" pitchFamily="34" charset="0"/>
              <a:buChar char="•"/>
            </a:pPr>
            <a:r>
              <a:rPr lang="en-US" sz="1880" dirty="0" smtClean="0"/>
              <a:t>Asset </a:t>
            </a:r>
            <a:r>
              <a:rPr lang="en-US" sz="1880" dirty="0"/>
              <a:t>sales</a:t>
            </a:r>
          </a:p>
          <a:p>
            <a:pPr marL="620713" indent="-285750">
              <a:buClr>
                <a:srgbClr val="00B050"/>
              </a:buClr>
              <a:buFont typeface="Arial" panose="020B0604020202020204" pitchFamily="34" charset="0"/>
              <a:buChar char="•"/>
            </a:pPr>
            <a:r>
              <a:rPr lang="en-US" sz="1880" dirty="0"/>
              <a:t>Depreciation</a:t>
            </a:r>
          </a:p>
          <a:p>
            <a:pPr marL="620713" indent="-285750">
              <a:buClr>
                <a:srgbClr val="00B050"/>
              </a:buClr>
              <a:buFont typeface="Arial" panose="020B0604020202020204" pitchFamily="34" charset="0"/>
              <a:buChar char="•"/>
            </a:pPr>
            <a:r>
              <a:rPr lang="en-US" sz="1880" dirty="0"/>
              <a:t>Interest income and expense</a:t>
            </a:r>
          </a:p>
          <a:p>
            <a:pPr marL="620713" indent="-285750">
              <a:buClr>
                <a:srgbClr val="00B050"/>
              </a:buClr>
              <a:buFont typeface="Arial" panose="020B0604020202020204" pitchFamily="34" charset="0"/>
              <a:buChar char="•"/>
            </a:pPr>
            <a:r>
              <a:rPr lang="en-US" sz="1880" dirty="0"/>
              <a:t>Stock </a:t>
            </a:r>
            <a:r>
              <a:rPr lang="en-US" sz="1880" dirty="0" smtClean="0"/>
              <a:t>sales</a:t>
            </a:r>
            <a:endParaRPr lang="en-US" sz="188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spTree>
    <p:extLst>
      <p:ext uri="{BB962C8B-B14F-4D97-AF65-F5344CB8AC3E}">
        <p14:creationId xmlns:p14="http://schemas.microsoft.com/office/powerpoint/2010/main" val="357995346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76251"/>
            <a:ext cx="8568953" cy="2862322"/>
          </a:xfrm>
          <a:prstGeom prst="rect">
            <a:avLst/>
          </a:prstGeom>
        </p:spPr>
        <p:txBody>
          <a:bodyPr wrap="square">
            <a:spAutoFit/>
          </a:bodyPr>
          <a:lstStyle/>
          <a:p>
            <a:pPr>
              <a:buClr>
                <a:srgbClr val="00B050"/>
              </a:buClr>
            </a:pPr>
            <a:r>
              <a:rPr lang="en-US" sz="2000" b="1" dirty="0" smtClean="0"/>
              <a:t>Journal </a:t>
            </a:r>
            <a:r>
              <a:rPr lang="en-US" sz="2000" b="1" dirty="0"/>
              <a:t>Entry Format</a:t>
            </a:r>
          </a:p>
          <a:p>
            <a:pPr marL="449263" indent="-449263">
              <a:buClr>
                <a:srgbClr val="00B050"/>
              </a:buClr>
              <a:buFont typeface="Wingdings 3" panose="05040102010807070707" pitchFamily="18" charset="2"/>
              <a:buChar char=""/>
            </a:pPr>
            <a:r>
              <a:rPr lang="en-US" sz="2000" dirty="0" smtClean="0"/>
              <a:t>Transactions </a:t>
            </a:r>
            <a:r>
              <a:rPr lang="en-US" sz="2000" dirty="0"/>
              <a:t>are recorded in all of the various journals in a debit and credit format, and are recorded in order by date, with the earliest entries being recorded first. These entries are called journal entries (since they are entries into journals). </a:t>
            </a:r>
            <a:endParaRPr lang="en-US" sz="2000" dirty="0" smtClean="0"/>
          </a:p>
          <a:p>
            <a:pPr marL="449263" indent="-449263">
              <a:buClr>
                <a:srgbClr val="00B050"/>
              </a:buClr>
              <a:buFont typeface="Wingdings 3" panose="05040102010807070707" pitchFamily="18" charset="2"/>
              <a:buChar char=""/>
            </a:pPr>
            <a:r>
              <a:rPr lang="en-US" sz="2000" dirty="0" smtClean="0"/>
              <a:t>Each </a:t>
            </a:r>
            <a:r>
              <a:rPr lang="en-US" sz="2000" dirty="0"/>
              <a:t>journal entry includes the date, the amount of the debit and credit, the titles of the accounts being debited and credited (with the title of the credited account being indented), and also a short narration of why the journal entry is being recorded.</a:t>
            </a:r>
            <a:endParaRPr lang="en-GB" sz="200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2941159702"/>
              </p:ext>
            </p:extLst>
          </p:nvPr>
        </p:nvGraphicFramePr>
        <p:xfrm>
          <a:off x="446856" y="4113766"/>
          <a:ext cx="8229600" cy="2051538"/>
        </p:xfrm>
        <a:graphic>
          <a:graphicData uri="http://schemas.openxmlformats.org/drawingml/2006/table">
            <a:tbl>
              <a:tblPr/>
              <a:tblGrid>
                <a:gridCol w="1316832"/>
                <a:gridCol w="3312368"/>
                <a:gridCol w="1656184"/>
                <a:gridCol w="1944216"/>
              </a:tblGrid>
              <a:tr h="330890">
                <a:tc>
                  <a:txBody>
                    <a:bodyPr/>
                    <a:lstStyle/>
                    <a:p>
                      <a:pPr fontAlgn="t"/>
                      <a:r>
                        <a:rPr lang="en-GB" sz="2000" u="sng" dirty="0">
                          <a:effectLst/>
                        </a:rPr>
                        <a:t>Date</a:t>
                      </a:r>
                      <a:endParaRPr lang="en-GB" sz="20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u="sng">
                          <a:effectLst/>
                        </a:rPr>
                        <a:t>Account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u="sng">
                          <a:effectLst/>
                        </a:rPr>
                        <a:t>Debit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u="sng">
                          <a:effectLst/>
                        </a:rPr>
                        <a:t>Credit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576498">
                <a:tc>
                  <a:txBody>
                    <a:bodyPr/>
                    <a:lstStyle/>
                    <a:p>
                      <a:pPr fontAlgn="t"/>
                      <a:r>
                        <a:rPr lang="en-GB" sz="2000">
                          <a:effectLst/>
                        </a:rPr>
                        <a:t>June 30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dirty="0">
                          <a:effectLst/>
                        </a:rPr>
                        <a:t>Depreciation expense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a:effectLst/>
                        </a:rPr>
                        <a:t>10,000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576498">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dirty="0">
                          <a:effectLst/>
                        </a:rPr>
                        <a:t>     Accumulated depreciation</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a:effectLst/>
                        </a:rPr>
                        <a:t>10,000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330890">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gridSpan="3">
                  <a:txBody>
                    <a:bodyPr/>
                    <a:lstStyle/>
                    <a:p>
                      <a:pPr algn="l" fontAlgn="t"/>
                      <a:r>
                        <a:rPr lang="en-US" sz="2000" b="1" dirty="0">
                          <a:effectLst/>
                        </a:rPr>
                        <a:t>To record depreciation for the month of June</a:t>
                      </a:r>
                      <a:endParaRPr lang="en-US" sz="20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311109943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1" y="1076251"/>
            <a:ext cx="6907922" cy="5693866"/>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600" b="1" dirty="0" smtClean="0">
                <a:solidFill>
                  <a:srgbClr val="FF0000"/>
                </a:solidFill>
              </a:rPr>
              <a:t>P4.3 – Task 07 </a:t>
            </a:r>
            <a:r>
              <a:rPr lang="en-US" sz="2600" b="1" dirty="0">
                <a:solidFill>
                  <a:srgbClr val="FF0000"/>
                </a:solidFill>
              </a:rPr>
              <a:t>– </a:t>
            </a:r>
            <a:r>
              <a:rPr lang="en-US" sz="2600" dirty="0" smtClean="0">
                <a:solidFill>
                  <a:srgbClr val="FF0000"/>
                </a:solidFill>
              </a:rPr>
              <a:t>Describe in a report with an example based around Northern car repairs, what a Purchase Day Book, Sales Day Book, Return Outwards Day Book, Return Inwards Day Book, Petty Cash Book, Cash Book and a Journal Entry Book are, their purpose, structure, content and benefits to the business of managing each.</a:t>
            </a:r>
          </a:p>
          <a:p>
            <a:pPr marL="449263" indent="-449263">
              <a:buClr>
                <a:srgbClr val="00B050"/>
              </a:buClr>
              <a:buFont typeface="Wingdings 3" panose="05040102010807070707" pitchFamily="18" charset="2"/>
              <a:buChar char=""/>
            </a:pPr>
            <a:r>
              <a:rPr lang="en-US" sz="2600" b="1" dirty="0" smtClean="0">
                <a:solidFill>
                  <a:srgbClr val="FF0000"/>
                </a:solidFill>
                <a:latin typeface="Arial" panose="020B0604020202020204" pitchFamily="34" charset="0"/>
              </a:rPr>
              <a:t>P5.1 </a:t>
            </a:r>
            <a:r>
              <a:rPr lang="en-US" sz="2600" b="1" dirty="0">
                <a:solidFill>
                  <a:srgbClr val="FF0000"/>
                </a:solidFill>
                <a:latin typeface="Arial" panose="020B0604020202020204" pitchFamily="34" charset="0"/>
              </a:rPr>
              <a:t>– Task 08 - </a:t>
            </a:r>
            <a:r>
              <a:rPr lang="en-US" sz="2600" dirty="0">
                <a:solidFill>
                  <a:srgbClr val="FF0000"/>
                </a:solidFill>
                <a:latin typeface="Arial" panose="020B0604020202020204" pitchFamily="34" charset="0"/>
              </a:rPr>
              <a:t>You are required to prepare a three column cash book for the month of </a:t>
            </a:r>
            <a:r>
              <a:rPr lang="en-US" sz="2600" dirty="0" smtClean="0">
                <a:solidFill>
                  <a:srgbClr val="FF0000"/>
                </a:solidFill>
                <a:latin typeface="Arial" panose="020B0604020202020204" pitchFamily="34" charset="0"/>
              </a:rPr>
              <a:t>April for the scenario on the next slide. </a:t>
            </a:r>
            <a:r>
              <a:rPr lang="en-US" sz="2600" dirty="0">
                <a:solidFill>
                  <a:srgbClr val="FF0000"/>
                </a:solidFill>
                <a:latin typeface="Arial" panose="020B0604020202020204" pitchFamily="34" charset="0"/>
              </a:rPr>
              <a:t>The cash book should be balanced off at the end of the month. </a:t>
            </a:r>
            <a:endParaRPr lang="en-GB" sz="2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sp>
        <p:nvSpPr>
          <p:cNvPr id="5" name="TextBox 4">
            <a:hlinkClick r:id="rId3" action="ppaction://hlinkfile"/>
          </p:cNvPr>
          <p:cNvSpPr txBox="1"/>
          <p:nvPr/>
        </p:nvSpPr>
        <p:spPr>
          <a:xfrm>
            <a:off x="6519128" y="4149080"/>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965721"/>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630942"/>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750" dirty="0"/>
              <a:t>Ahmed runs a small retail outlet selling a range of business </a:t>
            </a:r>
            <a:r>
              <a:rPr lang="en-US" sz="1750" dirty="0" smtClean="0"/>
              <a:t>accessories. Ahmed </a:t>
            </a:r>
            <a:r>
              <a:rPr lang="en-US" sz="1750" dirty="0"/>
              <a:t>has provided the following details about his financial transactions for </a:t>
            </a:r>
            <a:r>
              <a:rPr lang="en-US" sz="1750" dirty="0" smtClean="0"/>
              <a:t>April</a:t>
            </a:r>
            <a:r>
              <a:rPr lang="en-US" sz="1750" dirty="0"/>
              <a:t>.</a:t>
            </a:r>
          </a:p>
        </p:txBody>
      </p:sp>
      <p:sp>
        <p:nvSpPr>
          <p:cNvPr id="14" name="Title 2"/>
          <p:cNvSpPr>
            <a:spLocks noGrp="1"/>
          </p:cNvSpPr>
          <p:nvPr>
            <p:ph type="title"/>
          </p:nvPr>
        </p:nvSpPr>
        <p:spPr>
          <a:xfrm>
            <a:off x="70266" y="72008"/>
            <a:ext cx="8859452" cy="548680"/>
          </a:xfrm>
        </p:spPr>
        <p:txBody>
          <a:bodyPr>
            <a:noAutofit/>
          </a:bodyPr>
          <a:lstStyle/>
          <a:p>
            <a:r>
              <a:rPr lang="en-US" sz="2700" dirty="0" smtClean="0"/>
              <a:t>P5.1 </a:t>
            </a:r>
            <a:r>
              <a:rPr lang="en-US" sz="2700" dirty="0"/>
              <a:t>– Prepare Principal Source </a:t>
            </a:r>
            <a:r>
              <a:rPr lang="en-US" sz="2700" dirty="0" smtClean="0"/>
              <a:t>Documents General Journal</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1259044185"/>
              </p:ext>
            </p:extLst>
          </p:nvPr>
        </p:nvGraphicFramePr>
        <p:xfrm>
          <a:off x="276198" y="1724496"/>
          <a:ext cx="8544274" cy="4749800"/>
        </p:xfrm>
        <a:graphic>
          <a:graphicData uri="http://schemas.openxmlformats.org/drawingml/2006/table">
            <a:tbl>
              <a:tblPr firstRow="1" bandRow="1">
                <a:tableStyleId>{5C22544A-7EE6-4342-B048-85BDC9FD1C3A}</a:tableStyleId>
              </a:tblPr>
              <a:tblGrid>
                <a:gridCol w="1199458"/>
                <a:gridCol w="7344816"/>
              </a:tblGrid>
              <a:tr h="243136">
                <a:tc>
                  <a:txBody>
                    <a:bodyPr/>
                    <a:lstStyle/>
                    <a:p>
                      <a:r>
                        <a:rPr lang="en-GB" sz="1600" dirty="0" smtClean="0">
                          <a:latin typeface="Arial" panose="020B0604020202020204" pitchFamily="34" charset="0"/>
                          <a:cs typeface="Arial" panose="020B0604020202020204" pitchFamily="34" charset="0"/>
                        </a:rPr>
                        <a:t>Date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Transactions</a:t>
                      </a:r>
                      <a:endParaRPr lang="en-GB" sz="1600" dirty="0">
                        <a:latin typeface="Arial" panose="020B0604020202020204" pitchFamily="34" charset="0"/>
                        <a:cs typeface="Arial" panose="020B0604020202020204" pitchFamily="34" charset="0"/>
                      </a:endParaRPr>
                    </a:p>
                  </a:txBody>
                  <a:tcPr/>
                </a:tc>
              </a:tr>
              <a:tr h="370840">
                <a:tc>
                  <a:txBody>
                    <a:bodyPr/>
                    <a:lstStyle/>
                    <a:p>
                      <a:r>
                        <a:rPr lang="en-GB" sz="1600" dirty="0" smtClean="0">
                          <a:latin typeface="Arial" panose="020B0604020202020204" pitchFamily="34" charset="0"/>
                          <a:cs typeface="Arial" panose="020B0604020202020204" pitchFamily="34" charset="0"/>
                        </a:rPr>
                        <a:t>April 1</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Balances brought forward from the month of March: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Cash £255               Bank £590</a:t>
                      </a:r>
                    </a:p>
                  </a:txBody>
                  <a:tcPr/>
                </a:tc>
              </a:tr>
              <a:tr h="370840">
                <a:tc>
                  <a:txBody>
                    <a:bodyPr/>
                    <a:lstStyle/>
                    <a:p>
                      <a:r>
                        <a:rPr lang="en-GB" sz="1600" dirty="0" smtClean="0">
                          <a:latin typeface="Arial" panose="020B0604020202020204" pitchFamily="34" charset="0"/>
                          <a:cs typeface="Arial" panose="020B0604020202020204" pitchFamily="34" charset="0"/>
                        </a:rPr>
                        <a:t>April 2</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trade payables by cheque: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£650 to S Iqbal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£320 to T Mann – this total is before receiving a 5% discount. </a:t>
                      </a:r>
                    </a:p>
                  </a:txBody>
                  <a:tcPr/>
                </a:tc>
              </a:tr>
              <a:tr h="370840">
                <a:tc>
                  <a:txBody>
                    <a:bodyPr/>
                    <a:lstStyle/>
                    <a:p>
                      <a:r>
                        <a:rPr lang="en-GB" sz="1600" dirty="0" smtClean="0">
                          <a:latin typeface="Arial" panose="020B0604020202020204" pitchFamily="34" charset="0"/>
                          <a:cs typeface="Arial" panose="020B0604020202020204" pitchFamily="34" charset="0"/>
                        </a:rPr>
                        <a:t>April 10</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his landlord rent by cheque £560</a:t>
                      </a:r>
                    </a:p>
                  </a:txBody>
                  <a:tcPr/>
                </a:tc>
              </a:tr>
              <a:tr h="370840">
                <a:tc>
                  <a:txBody>
                    <a:bodyPr/>
                    <a:lstStyle/>
                    <a:p>
                      <a:r>
                        <a:rPr lang="en-GB" sz="1600" dirty="0" smtClean="0">
                          <a:latin typeface="Arial" panose="020B0604020202020204" pitchFamily="34" charset="0"/>
                          <a:cs typeface="Arial" panose="020B0604020202020204" pitchFamily="34" charset="0"/>
                        </a:rPr>
                        <a:t>April 13</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made cash purchases of £478</a:t>
                      </a:r>
                    </a:p>
                  </a:txBody>
                  <a:tcPr/>
                </a:tc>
              </a:tr>
              <a:tr h="370840">
                <a:tc>
                  <a:txBody>
                    <a:bodyPr/>
                    <a:lstStyle/>
                    <a:p>
                      <a:r>
                        <a:rPr lang="en-GB" sz="1600" dirty="0" smtClean="0">
                          <a:latin typeface="Arial" panose="020B0604020202020204" pitchFamily="34" charset="0"/>
                          <a:cs typeface="Arial" panose="020B0604020202020204" pitchFamily="34" charset="0"/>
                        </a:rPr>
                        <a:t>April 18</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received a number of cheques from his customers. In all cases the customer had been allowed a 2.5% discount.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T Yawn Ltd £651                           L Tea £652               C Isobel £420</a:t>
                      </a:r>
                    </a:p>
                  </a:txBody>
                  <a:tcPr/>
                </a:tc>
              </a:tr>
              <a:tr h="370840">
                <a:tc>
                  <a:txBody>
                    <a:bodyPr/>
                    <a:lstStyle/>
                    <a:p>
                      <a:r>
                        <a:rPr lang="en-GB" sz="1600" dirty="0" smtClean="0">
                          <a:latin typeface="Arial" panose="020B0604020202020204" pitchFamily="34" charset="0"/>
                          <a:cs typeface="Arial" panose="020B0604020202020204" pitchFamily="34" charset="0"/>
                        </a:rPr>
                        <a:t>April 19</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£1 000 cash into the business bank account </a:t>
                      </a:r>
                    </a:p>
                  </a:txBody>
                  <a:tcPr/>
                </a:tc>
              </a:tr>
              <a:tr h="370840">
                <a:tc>
                  <a:txBody>
                    <a:bodyPr/>
                    <a:lstStyle/>
                    <a:p>
                      <a:r>
                        <a:rPr lang="en-GB" sz="1600" dirty="0" smtClean="0">
                          <a:latin typeface="Arial" panose="020B0604020202020204" pitchFamily="34" charset="0"/>
                          <a:cs typeface="Arial" panose="020B0604020202020204" pitchFamily="34" charset="0"/>
                        </a:rPr>
                        <a:t>April 20</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made cash sales of £399</a:t>
                      </a:r>
                    </a:p>
                  </a:txBody>
                  <a:tcPr/>
                </a:tc>
              </a:tr>
              <a:tr h="370840">
                <a:tc>
                  <a:txBody>
                    <a:bodyPr/>
                    <a:lstStyle/>
                    <a:p>
                      <a:r>
                        <a:rPr lang="en-GB" sz="1600" dirty="0" smtClean="0">
                          <a:latin typeface="Arial" panose="020B0604020202020204" pitchFamily="34" charset="0"/>
                          <a:cs typeface="Arial" panose="020B0604020202020204" pitchFamily="34" charset="0"/>
                        </a:rPr>
                        <a:t>April 24</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received commission by cheque of £64 </a:t>
                      </a:r>
                    </a:p>
                  </a:txBody>
                  <a:tcPr/>
                </a:tc>
              </a:tr>
              <a:tr h="130904">
                <a:tc>
                  <a:txBody>
                    <a:bodyPr/>
                    <a:lstStyle/>
                    <a:p>
                      <a:r>
                        <a:rPr lang="en-GB" sz="1600" dirty="0" smtClean="0">
                          <a:latin typeface="Arial" panose="020B0604020202020204" pitchFamily="34" charset="0"/>
                          <a:cs typeface="Arial" panose="020B0604020202020204" pitchFamily="34" charset="0"/>
                        </a:rPr>
                        <a:t>April 28</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withdrew £300 cash from the business bank account for his own use</a:t>
                      </a:r>
                    </a:p>
                  </a:txBody>
                  <a:tcPr/>
                </a:tc>
              </a:tr>
            </a:tbl>
          </a:graphicData>
        </a:graphic>
      </p:graphicFrame>
      <p:sp>
        <p:nvSpPr>
          <p:cNvPr id="6" name="TextBox 5">
            <a:hlinkClick r:id="rId3" action="ppaction://hlinkfile"/>
          </p:cNvPr>
          <p:cNvSpPr txBox="1"/>
          <p:nvPr/>
        </p:nvSpPr>
        <p:spPr>
          <a:xfrm>
            <a:off x="8244408" y="5085184"/>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38979460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2313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940" dirty="0"/>
              <a:t>The </a:t>
            </a:r>
            <a:r>
              <a:rPr lang="en-US" sz="1940" dirty="0" smtClean="0"/>
              <a:t>following </a:t>
            </a:r>
            <a:r>
              <a:rPr lang="en-US" sz="1940" dirty="0"/>
              <a:t>transactions took </a:t>
            </a:r>
            <a:r>
              <a:rPr lang="en-US" sz="1940" dirty="0" smtClean="0"/>
              <a:t>place </a:t>
            </a:r>
            <a:r>
              <a:rPr lang="en-US" sz="1940" dirty="0"/>
              <a:t>during </a:t>
            </a:r>
            <a:r>
              <a:rPr lang="en-US" sz="1940" dirty="0" smtClean="0"/>
              <a:t>the </a:t>
            </a:r>
            <a:r>
              <a:rPr lang="en-US" sz="1940" dirty="0"/>
              <a:t>first week in October:</a:t>
            </a:r>
          </a:p>
          <a:p>
            <a:pPr marL="711200" indent="-342900">
              <a:buClr>
                <a:srgbClr val="00B050"/>
              </a:buClr>
              <a:buFont typeface="+mj-lt"/>
              <a:buAutoNum type="arabicPeriod"/>
            </a:pPr>
            <a:r>
              <a:rPr lang="en-US" sz="1940" dirty="0"/>
              <a:t>1 </a:t>
            </a:r>
            <a:r>
              <a:rPr lang="en-US" sz="1940" dirty="0" smtClean="0"/>
              <a:t>October - purchased </a:t>
            </a:r>
            <a:r>
              <a:rPr lang="en-US" sz="1940" dirty="0"/>
              <a:t>goods for </a:t>
            </a:r>
            <a:r>
              <a:rPr lang="en-US" sz="1940" dirty="0" smtClean="0"/>
              <a:t>resale </a:t>
            </a:r>
            <a:r>
              <a:rPr lang="en-US" sz="1940" dirty="0"/>
              <a:t>on credit </a:t>
            </a:r>
            <a:r>
              <a:rPr lang="en-US" sz="1940" dirty="0" smtClean="0"/>
              <a:t>from </a:t>
            </a:r>
            <a:r>
              <a:rPr lang="en-US" sz="1940" dirty="0" err="1"/>
              <a:t>Arkimed</a:t>
            </a:r>
            <a:r>
              <a:rPr lang="en-US" sz="1940" dirty="0"/>
              <a:t> </a:t>
            </a:r>
            <a:r>
              <a:rPr lang="en-US" sz="1940" dirty="0" smtClean="0"/>
              <a:t>plc $120</a:t>
            </a:r>
            <a:endParaRPr lang="en-US" sz="1940" dirty="0"/>
          </a:p>
          <a:p>
            <a:pPr marL="711200" indent="-342900">
              <a:buClr>
                <a:srgbClr val="00B050"/>
              </a:buClr>
              <a:buFont typeface="+mj-lt"/>
              <a:buAutoNum type="arabicPeriod"/>
            </a:pPr>
            <a:r>
              <a:rPr lang="en-US" sz="1940" dirty="0"/>
              <a:t>1 </a:t>
            </a:r>
            <a:r>
              <a:rPr lang="en-US" sz="1940" dirty="0" smtClean="0"/>
              <a:t>October - sold </a:t>
            </a:r>
            <a:r>
              <a:rPr lang="en-US" sz="1940" dirty="0"/>
              <a:t>goods on credit to </a:t>
            </a:r>
            <a:r>
              <a:rPr lang="en-US" sz="1940" dirty="0" smtClean="0"/>
              <a:t>Morris </a:t>
            </a:r>
            <a:r>
              <a:rPr lang="en-US" sz="1940" dirty="0"/>
              <a:t>&amp; Co. </a:t>
            </a:r>
            <a:r>
              <a:rPr lang="en-US" sz="1940" dirty="0" smtClean="0"/>
              <a:t>$600,</a:t>
            </a:r>
            <a:endParaRPr lang="en-US" sz="1940" dirty="0"/>
          </a:p>
          <a:p>
            <a:pPr marL="711200" indent="-342900">
              <a:buClr>
                <a:srgbClr val="00B050"/>
              </a:buClr>
              <a:buFont typeface="+mj-lt"/>
              <a:buAutoNum type="arabicPeriod"/>
            </a:pPr>
            <a:r>
              <a:rPr lang="en-US" sz="1940" dirty="0"/>
              <a:t>2 </a:t>
            </a:r>
            <a:r>
              <a:rPr lang="en-US" sz="1940" dirty="0" smtClean="0"/>
              <a:t>October - purchased </a:t>
            </a:r>
            <a:r>
              <a:rPr lang="en-US" sz="1940" dirty="0"/>
              <a:t>vehicle on credit </a:t>
            </a:r>
            <a:r>
              <a:rPr lang="en-US" sz="1940" dirty="0" smtClean="0"/>
              <a:t>from Pooley </a:t>
            </a:r>
            <a:r>
              <a:rPr lang="en-US" sz="1940" dirty="0"/>
              <a:t>Motors </a:t>
            </a:r>
            <a:r>
              <a:rPr lang="en-US" sz="1940" dirty="0" smtClean="0"/>
              <a:t>plc $17400</a:t>
            </a:r>
            <a:endParaRPr lang="en-US" sz="1940" dirty="0"/>
          </a:p>
          <a:p>
            <a:pPr marL="711200" indent="-342900">
              <a:buClr>
                <a:srgbClr val="00B050"/>
              </a:buClr>
              <a:buFont typeface="+mj-lt"/>
              <a:buAutoNum type="arabicPeriod"/>
            </a:pPr>
            <a:r>
              <a:rPr lang="en-US" sz="1940" dirty="0"/>
              <a:t>4 </a:t>
            </a:r>
            <a:r>
              <a:rPr lang="en-US" sz="1940" dirty="0" smtClean="0"/>
              <a:t>October - sold </a:t>
            </a:r>
            <a:r>
              <a:rPr lang="en-US" sz="1940" dirty="0"/>
              <a:t>goods on credit to </a:t>
            </a:r>
            <a:r>
              <a:rPr lang="en-US" sz="1940" dirty="0" smtClean="0"/>
              <a:t>Nelson Plc. $315</a:t>
            </a:r>
            <a:endParaRPr lang="en-US" sz="1940" dirty="0"/>
          </a:p>
          <a:p>
            <a:pPr marL="711200" indent="-342900">
              <a:buClr>
                <a:srgbClr val="00B050"/>
              </a:buClr>
              <a:buFont typeface="+mj-lt"/>
              <a:buAutoNum type="arabicPeriod"/>
            </a:pPr>
            <a:r>
              <a:rPr lang="en-US" sz="1940" dirty="0" smtClean="0"/>
              <a:t>4 October - purchased </a:t>
            </a:r>
            <a:r>
              <a:rPr lang="en-US" sz="1940" dirty="0"/>
              <a:t>goods for </a:t>
            </a:r>
            <a:r>
              <a:rPr lang="en-US" sz="1940" dirty="0" smtClean="0"/>
              <a:t>resale </a:t>
            </a:r>
            <a:r>
              <a:rPr lang="en-US" sz="1940" dirty="0"/>
              <a:t>on </a:t>
            </a:r>
            <a:r>
              <a:rPr lang="en-US" sz="1940" dirty="0" smtClean="0"/>
              <a:t>credit from Bjorn and Co.. $450</a:t>
            </a:r>
            <a:endParaRPr lang="en-US" sz="1940" dirty="0"/>
          </a:p>
          <a:p>
            <a:pPr marL="711200" indent="-342900">
              <a:buClr>
                <a:srgbClr val="00B050"/>
              </a:buClr>
              <a:buFont typeface="+mj-lt"/>
              <a:buAutoNum type="arabicPeriod"/>
            </a:pPr>
            <a:r>
              <a:rPr lang="en-US" sz="1940" dirty="0"/>
              <a:t>4 </a:t>
            </a:r>
            <a:r>
              <a:rPr lang="en-US" sz="1940" dirty="0" smtClean="0"/>
              <a:t>October - purchased </a:t>
            </a:r>
            <a:r>
              <a:rPr lang="en-US" sz="1940" dirty="0"/>
              <a:t>goods for </a:t>
            </a:r>
            <a:r>
              <a:rPr lang="en-US" sz="1940" dirty="0" smtClean="0"/>
              <a:t>resale </a:t>
            </a:r>
            <a:r>
              <a:rPr lang="en-US" sz="1940" dirty="0"/>
              <a:t>on </a:t>
            </a:r>
            <a:r>
              <a:rPr lang="en-US" sz="1940" dirty="0" smtClean="0"/>
              <a:t>credit from </a:t>
            </a:r>
            <a:r>
              <a:rPr lang="en-US" sz="1940" dirty="0"/>
              <a:t>Darth &amp; Son </a:t>
            </a:r>
            <a:r>
              <a:rPr lang="en-US" sz="1940" dirty="0" smtClean="0"/>
              <a:t>$170</a:t>
            </a:r>
            <a:endParaRPr lang="en-US" sz="1940" dirty="0"/>
          </a:p>
          <a:p>
            <a:pPr marL="711200" indent="-342900">
              <a:buClr>
                <a:srgbClr val="00B050"/>
              </a:buClr>
              <a:buFont typeface="+mj-lt"/>
              <a:buAutoNum type="arabicPeriod"/>
            </a:pPr>
            <a:r>
              <a:rPr lang="en-US" sz="1940" dirty="0" smtClean="0"/>
              <a:t>7 </a:t>
            </a:r>
            <a:r>
              <a:rPr lang="en-US" sz="1940" dirty="0"/>
              <a:t>October: </a:t>
            </a:r>
            <a:r>
              <a:rPr lang="en-US" sz="1940" dirty="0" smtClean="0"/>
              <a:t>sold </a:t>
            </a:r>
            <a:r>
              <a:rPr lang="en-US" sz="1940" dirty="0"/>
              <a:t>goods on credit to </a:t>
            </a:r>
            <a:r>
              <a:rPr lang="en-US" sz="1940" dirty="0" smtClean="0"/>
              <a:t>Olivia </a:t>
            </a:r>
            <a:r>
              <a:rPr lang="en-US" sz="1940" dirty="0"/>
              <a:t>Ltd </a:t>
            </a:r>
            <a:r>
              <a:rPr lang="en-US" sz="1940" dirty="0" smtClean="0"/>
              <a:t>$1340</a:t>
            </a:r>
            <a:endParaRPr lang="en-US" sz="1940" dirty="0"/>
          </a:p>
          <a:p>
            <a:pPr marL="711200" indent="-342900">
              <a:buClr>
                <a:srgbClr val="00B050"/>
              </a:buClr>
              <a:buFont typeface="+mj-lt"/>
              <a:buAutoNum type="arabicPeriod"/>
            </a:pPr>
            <a:r>
              <a:rPr lang="en-US" sz="1940" dirty="0"/>
              <a:t>7 October: </a:t>
            </a:r>
            <a:r>
              <a:rPr lang="en-US" sz="1940" dirty="0" smtClean="0"/>
              <a:t>returned damaged </a:t>
            </a:r>
            <a:r>
              <a:rPr lang="en-US" sz="1940" dirty="0"/>
              <a:t>goods </a:t>
            </a:r>
            <a:r>
              <a:rPr lang="en-US" sz="1940" dirty="0" smtClean="0"/>
              <a:t>$38 </a:t>
            </a:r>
            <a:r>
              <a:rPr lang="en-US" sz="1940" dirty="0"/>
              <a:t>to </a:t>
            </a:r>
            <a:r>
              <a:rPr lang="en-US" sz="1940" dirty="0" err="1" smtClean="0"/>
              <a:t>Arkimed</a:t>
            </a:r>
            <a:r>
              <a:rPr lang="en-US" sz="1940" dirty="0" smtClean="0"/>
              <a:t> plc</a:t>
            </a:r>
          </a:p>
          <a:p>
            <a:pPr marL="711200" indent="-342900">
              <a:buClr>
                <a:srgbClr val="00B050"/>
              </a:buClr>
              <a:buFont typeface="+mj-lt"/>
              <a:buAutoNum type="arabicPeriod"/>
            </a:pPr>
            <a:r>
              <a:rPr lang="en-US" sz="1940" dirty="0" smtClean="0"/>
              <a:t>7 </a:t>
            </a:r>
            <a:r>
              <a:rPr lang="en-US" sz="1940" dirty="0"/>
              <a:t>October: purchased goods for </a:t>
            </a:r>
            <a:r>
              <a:rPr lang="en-US" sz="1940" dirty="0" smtClean="0"/>
              <a:t>resale </a:t>
            </a:r>
            <a:r>
              <a:rPr lang="en-US" sz="1940" dirty="0"/>
              <a:t>on </a:t>
            </a:r>
            <a:r>
              <a:rPr lang="en-US" sz="1940" dirty="0" smtClean="0"/>
              <a:t>credit </a:t>
            </a:r>
            <a:r>
              <a:rPr lang="en-US" sz="1940" dirty="0"/>
              <a:t>from </a:t>
            </a:r>
            <a:r>
              <a:rPr lang="en-US" sz="1940" dirty="0" smtClean="0"/>
              <a:t>Charlene $320</a:t>
            </a:r>
            <a:r>
              <a:rPr lang="en-US" sz="1940" dirty="0"/>
              <a:t>.</a:t>
            </a:r>
          </a:p>
          <a:p>
            <a:pPr marL="285750" indent="-285750">
              <a:buClr>
                <a:srgbClr val="00B050"/>
              </a:buClr>
              <a:buFont typeface="Wingdings 3" panose="05040102010807070707" pitchFamily="18" charset="2"/>
              <a:buChar char=""/>
            </a:pPr>
            <a:r>
              <a:rPr lang="en-US" sz="1940" b="1" dirty="0" smtClean="0">
                <a:solidFill>
                  <a:srgbClr val="FF0000"/>
                </a:solidFill>
              </a:rPr>
              <a:t>Activity</a:t>
            </a:r>
            <a:endParaRPr lang="en-US" sz="1940" b="1" dirty="0">
              <a:solidFill>
                <a:srgbClr val="FF0000"/>
              </a:solidFill>
            </a:endParaRPr>
          </a:p>
          <a:p>
            <a:pPr marL="711200" indent="-342900">
              <a:buClr>
                <a:srgbClr val="00B050"/>
              </a:buClr>
              <a:buFont typeface="+mj-lt"/>
              <a:buAutoNum type="alphaLcParenR"/>
            </a:pPr>
            <a:r>
              <a:rPr lang="en-US" sz="1940" dirty="0" smtClean="0">
                <a:solidFill>
                  <a:srgbClr val="FF0000"/>
                </a:solidFill>
              </a:rPr>
              <a:t>Identify the </a:t>
            </a:r>
            <a:r>
              <a:rPr lang="en-US" sz="1940" dirty="0">
                <a:solidFill>
                  <a:srgbClr val="FF0000"/>
                </a:solidFill>
              </a:rPr>
              <a:t>source document that has been used in </a:t>
            </a:r>
            <a:r>
              <a:rPr lang="en-US" sz="1940" dirty="0" smtClean="0">
                <a:solidFill>
                  <a:srgbClr val="FF0000"/>
                </a:solidFill>
              </a:rPr>
              <a:t>each </a:t>
            </a:r>
            <a:r>
              <a:rPr lang="en-US" sz="1940" dirty="0">
                <a:solidFill>
                  <a:srgbClr val="FF0000"/>
                </a:solidFill>
              </a:rPr>
              <a:t>case· to </a:t>
            </a:r>
            <a:r>
              <a:rPr lang="en-US" sz="1940" dirty="0" smtClean="0">
                <a:solidFill>
                  <a:srgbClr val="FF0000"/>
                </a:solidFill>
              </a:rPr>
              <a:t>write </a:t>
            </a:r>
            <a:r>
              <a:rPr lang="en-US" sz="1940" dirty="0">
                <a:solidFill>
                  <a:srgbClr val="FF0000"/>
                </a:solidFill>
              </a:rPr>
              <a:t>up </a:t>
            </a:r>
            <a:r>
              <a:rPr lang="en-US" sz="1940" dirty="0" smtClean="0">
                <a:solidFill>
                  <a:srgbClr val="FF0000"/>
                </a:solidFill>
              </a:rPr>
              <a:t>the book </a:t>
            </a:r>
            <a:r>
              <a:rPr lang="en-US" sz="1940" dirty="0">
                <a:solidFill>
                  <a:srgbClr val="FF0000"/>
                </a:solidFill>
              </a:rPr>
              <a:t>of </a:t>
            </a:r>
            <a:r>
              <a:rPr lang="en-US" sz="1940" dirty="0" smtClean="0">
                <a:solidFill>
                  <a:srgbClr val="FF0000"/>
                </a:solidFill>
              </a:rPr>
              <a:t>prime </a:t>
            </a:r>
            <a:r>
              <a:rPr lang="en-US" sz="1940" dirty="0">
                <a:solidFill>
                  <a:srgbClr val="FF0000"/>
                </a:solidFill>
              </a:rPr>
              <a:t>entry.</a:t>
            </a:r>
          </a:p>
          <a:p>
            <a:pPr marL="711200" indent="-342900">
              <a:buClr>
                <a:srgbClr val="00B050"/>
              </a:buClr>
              <a:buFont typeface="+mj-lt"/>
              <a:buAutoNum type="alphaLcParenR"/>
            </a:pPr>
            <a:r>
              <a:rPr lang="en-US" sz="1940" dirty="0">
                <a:solidFill>
                  <a:srgbClr val="FF0000"/>
                </a:solidFill>
              </a:rPr>
              <a:t>Write up the </a:t>
            </a:r>
            <a:r>
              <a:rPr lang="en-US" sz="1940" dirty="0" smtClean="0">
                <a:solidFill>
                  <a:srgbClr val="FF0000"/>
                </a:solidFill>
              </a:rPr>
              <a:t>appropriate </a:t>
            </a:r>
            <a:r>
              <a:rPr lang="en-US" sz="1940" dirty="0">
                <a:solidFill>
                  <a:srgbClr val="FF0000"/>
                </a:solidFill>
              </a:rPr>
              <a:t>books of </a:t>
            </a:r>
            <a:r>
              <a:rPr lang="en-US" sz="1940" dirty="0" smtClean="0">
                <a:solidFill>
                  <a:srgbClr val="FF0000"/>
                </a:solidFill>
              </a:rPr>
              <a:t>prime </a:t>
            </a:r>
            <a:r>
              <a:rPr lang="en-US" sz="1940" dirty="0">
                <a:solidFill>
                  <a:srgbClr val="FF0000"/>
                </a:solidFill>
              </a:rPr>
              <a:t>entry.</a:t>
            </a:r>
          </a:p>
          <a:p>
            <a:pPr marL="711200" indent="-342900">
              <a:buClr>
                <a:srgbClr val="00B050"/>
              </a:buClr>
              <a:buFont typeface="+mj-lt"/>
              <a:buAutoNum type="alphaLcParenR"/>
            </a:pPr>
            <a:r>
              <a:rPr lang="en-US" sz="1940" dirty="0">
                <a:solidFill>
                  <a:srgbClr val="FF0000"/>
                </a:solidFill>
              </a:rPr>
              <a:t>Show the entries in each </a:t>
            </a:r>
            <a:r>
              <a:rPr lang="en-US" sz="1940" dirty="0" smtClean="0">
                <a:solidFill>
                  <a:srgbClr val="FF0000"/>
                </a:solidFill>
              </a:rPr>
              <a:t>ledger </a:t>
            </a:r>
            <a:r>
              <a:rPr lang="en-US" sz="1940" dirty="0">
                <a:solidFill>
                  <a:srgbClr val="FF0000"/>
                </a:solidFill>
              </a:rPr>
              <a:t>account.</a:t>
            </a:r>
            <a:endParaRPr lang="en-GB" sz="19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P5.1 – Prepare Principal Source Documents</a:t>
            </a:r>
            <a:endParaRPr lang="en-US" sz="3200" dirty="0"/>
          </a:p>
        </p:txBody>
      </p:sp>
    </p:spTree>
    <p:extLst>
      <p:ext uri="{BB962C8B-B14F-4D97-AF65-F5344CB8AC3E}">
        <p14:creationId xmlns:p14="http://schemas.microsoft.com/office/powerpoint/2010/main" val="754956061"/>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1298817"/>
          </a:xfrm>
          <a:prstGeom prst="rect">
            <a:avLst/>
          </a:prstGeom>
        </p:spPr>
        <p:txBody>
          <a:bodyPr wrap="square">
            <a:spAutoFit/>
          </a:bodyPr>
          <a:lstStyle/>
          <a:p>
            <a:pPr>
              <a:buClr>
                <a:srgbClr val="00B050"/>
              </a:buClr>
              <a:tabLst>
                <a:tab pos="3048000" algn="l"/>
              </a:tabLst>
            </a:pPr>
            <a:r>
              <a:rPr lang="en-US" sz="1960" b="1" dirty="0" smtClean="0"/>
              <a:t>Answers:</a:t>
            </a:r>
          </a:p>
          <a:p>
            <a:pPr marL="457200" indent="-457200">
              <a:buClr>
                <a:srgbClr val="00B050"/>
              </a:buClr>
              <a:buFont typeface="+mj-lt"/>
              <a:buAutoNum type="alphaLcParenR"/>
              <a:tabLst>
                <a:tab pos="3048000" algn="l"/>
              </a:tabLst>
            </a:pPr>
            <a:r>
              <a:rPr lang="en-US" sz="1960" dirty="0" smtClean="0"/>
              <a:t>Purchase </a:t>
            </a:r>
            <a:r>
              <a:rPr lang="en-US" sz="1960" dirty="0"/>
              <a:t>invoices: </a:t>
            </a:r>
            <a:r>
              <a:rPr lang="en-US" sz="1960" dirty="0" smtClean="0"/>
              <a:t>	Transactions 1, </a:t>
            </a:r>
            <a:r>
              <a:rPr lang="en-US" sz="1960" dirty="0"/>
              <a:t>3, 5, 6, </a:t>
            </a:r>
            <a:r>
              <a:rPr lang="en-US" sz="1960" dirty="0" smtClean="0"/>
              <a:t>9</a:t>
            </a:r>
            <a:br>
              <a:rPr lang="en-US" sz="1960" dirty="0" smtClean="0"/>
            </a:br>
            <a:r>
              <a:rPr lang="en-US" sz="1960" dirty="0" smtClean="0"/>
              <a:t>Copy </a:t>
            </a:r>
            <a:r>
              <a:rPr lang="en-US" sz="1960" dirty="0"/>
              <a:t>sales invoices: </a:t>
            </a:r>
            <a:r>
              <a:rPr lang="en-US" sz="1960" dirty="0" smtClean="0"/>
              <a:t>	Transactions </a:t>
            </a:r>
            <a:r>
              <a:rPr lang="en-US" sz="1960" dirty="0"/>
              <a:t>2, 4, </a:t>
            </a:r>
            <a:r>
              <a:rPr lang="en-US" sz="1960" dirty="0" smtClean="0"/>
              <a:t>7</a:t>
            </a:r>
            <a:br>
              <a:rPr lang="en-US" sz="1960" dirty="0" smtClean="0"/>
            </a:br>
            <a:r>
              <a:rPr lang="en-US" sz="1960" dirty="0" smtClean="0"/>
              <a:t>Credit </a:t>
            </a:r>
            <a:r>
              <a:rPr lang="en-US" sz="1960" dirty="0"/>
              <a:t>note: </a:t>
            </a:r>
            <a:r>
              <a:rPr lang="en-US" sz="1960" dirty="0" smtClean="0"/>
              <a:t>	Transaction </a:t>
            </a:r>
            <a:r>
              <a:rPr lang="en-US" sz="1960" dirty="0"/>
              <a:t>8</a:t>
            </a:r>
            <a:endParaRPr lang="en-GB" sz="19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2" name="Picture 1"/>
          <p:cNvPicPr>
            <a:picLocks noChangeAspect="1"/>
          </p:cNvPicPr>
          <p:nvPr/>
        </p:nvPicPr>
        <p:blipFill rotWithShape="1">
          <a:blip r:embed="rId3"/>
          <a:srcRect l="35691" t="36046" r="8965" b="35407"/>
          <a:stretch/>
        </p:blipFill>
        <p:spPr>
          <a:xfrm>
            <a:off x="323528" y="2492896"/>
            <a:ext cx="5462676" cy="1584176"/>
          </a:xfrm>
          <a:prstGeom prst="rect">
            <a:avLst/>
          </a:prstGeom>
        </p:spPr>
      </p:pic>
      <p:pic>
        <p:nvPicPr>
          <p:cNvPr id="5" name="Picture 4"/>
          <p:cNvPicPr>
            <a:picLocks noChangeAspect="1"/>
          </p:cNvPicPr>
          <p:nvPr/>
        </p:nvPicPr>
        <p:blipFill rotWithShape="1">
          <a:blip r:embed="rId4"/>
          <a:srcRect l="36526" t="28546" r="28608" b="25189"/>
          <a:stretch/>
        </p:blipFill>
        <p:spPr>
          <a:xfrm>
            <a:off x="3491880" y="4077072"/>
            <a:ext cx="3474770" cy="259228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883878"/>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5" name="Picture 4"/>
          <p:cNvPicPr>
            <a:picLocks noChangeAspect="1"/>
          </p:cNvPicPr>
          <p:nvPr/>
        </p:nvPicPr>
        <p:blipFill rotWithShape="1">
          <a:blip r:embed="rId3"/>
          <a:srcRect l="36164" t="21454" r="9045" b="21453"/>
          <a:stretch/>
        </p:blipFill>
        <p:spPr>
          <a:xfrm>
            <a:off x="251520" y="1052735"/>
            <a:ext cx="8496944" cy="4978007"/>
          </a:xfrm>
          <a:prstGeom prst="rect">
            <a:avLst/>
          </a:prstGeom>
        </p:spPr>
      </p:pic>
    </p:spTree>
    <p:extLst>
      <p:ext uri="{BB962C8B-B14F-4D97-AF65-F5344CB8AC3E}">
        <p14:creationId xmlns:p14="http://schemas.microsoft.com/office/powerpoint/2010/main" val="105204512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2" name="Picture 1"/>
          <p:cNvPicPr>
            <a:picLocks noChangeAspect="1"/>
          </p:cNvPicPr>
          <p:nvPr/>
        </p:nvPicPr>
        <p:blipFill rotWithShape="1">
          <a:blip r:embed="rId3"/>
          <a:srcRect l="37271" t="22438" r="8492" b="15547"/>
          <a:stretch/>
        </p:blipFill>
        <p:spPr>
          <a:xfrm>
            <a:off x="323528" y="1124744"/>
            <a:ext cx="8400935" cy="5400600"/>
          </a:xfrm>
          <a:prstGeom prst="rect">
            <a:avLst/>
          </a:prstGeom>
        </p:spPr>
      </p:pic>
    </p:spTree>
    <p:extLst>
      <p:ext uri="{BB962C8B-B14F-4D97-AF65-F5344CB8AC3E}">
        <p14:creationId xmlns:p14="http://schemas.microsoft.com/office/powerpoint/2010/main" val="3867137751"/>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3" name="Picture 2"/>
          <p:cNvPicPr>
            <a:picLocks noChangeAspect="1"/>
          </p:cNvPicPr>
          <p:nvPr/>
        </p:nvPicPr>
        <p:blipFill rotWithShape="1">
          <a:blip r:embed="rId3"/>
          <a:srcRect l="37271" t="18500" r="8492" b="16532"/>
          <a:stretch/>
        </p:blipFill>
        <p:spPr>
          <a:xfrm>
            <a:off x="406446" y="1124744"/>
            <a:ext cx="8125994" cy="5472608"/>
          </a:xfrm>
          <a:prstGeom prst="rect">
            <a:avLst/>
          </a:prstGeom>
        </p:spPr>
      </p:pic>
    </p:spTree>
    <p:extLst>
      <p:ext uri="{BB962C8B-B14F-4D97-AF65-F5344CB8AC3E}">
        <p14:creationId xmlns:p14="http://schemas.microsoft.com/office/powerpoint/2010/main" val="147033015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293209"/>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00" dirty="0" smtClean="0"/>
              <a:t>Below is an example of a Petty Cash Book . Northern Car Repairs has had a good month but it has been a month of two openings and a car show. Money has gone into and out of the petty cash for these events but may not have been balanced. The following transactions have gone through the system:</a:t>
            </a:r>
          </a:p>
          <a:p>
            <a:pPr marL="723900" indent="-342900">
              <a:buClr>
                <a:srgbClr val="00B050"/>
              </a:buClr>
              <a:buFont typeface="+mj-lt"/>
              <a:buAutoNum type="arabicPeriod"/>
            </a:pPr>
            <a:r>
              <a:rPr lang="en-GB" sz="1600" dirty="0" smtClean="0"/>
              <a:t>14-April – Bob took £22.45 for pizzas.</a:t>
            </a:r>
          </a:p>
          <a:p>
            <a:pPr marL="723900" indent="-342900">
              <a:buClr>
                <a:srgbClr val="00B050"/>
              </a:buClr>
              <a:buFont typeface="+mj-lt"/>
              <a:buAutoNum type="arabicPeriod"/>
            </a:pPr>
            <a:r>
              <a:rPr lang="en-GB" sz="1600" dirty="0" smtClean="0"/>
              <a:t>£65.12 was spent on bunting on the 17</a:t>
            </a:r>
            <a:r>
              <a:rPr lang="en-GB" sz="1600" baseline="30000" dirty="0" smtClean="0"/>
              <a:t>th</a:t>
            </a:r>
            <a:r>
              <a:rPr lang="en-GB" sz="1600" dirty="0" smtClean="0"/>
              <a:t> of April and another 42.21 on the 28</a:t>
            </a:r>
            <a:r>
              <a:rPr lang="en-GB" sz="1600" baseline="30000" dirty="0" smtClean="0"/>
              <a:t>th</a:t>
            </a:r>
            <a:r>
              <a:rPr lang="en-GB" sz="1600" dirty="0" smtClean="0"/>
              <a:t> of April.</a:t>
            </a:r>
            <a:endParaRPr lang="en-GB" sz="1600" dirty="0"/>
          </a:p>
          <a:p>
            <a:pPr marL="723900" indent="-342900">
              <a:buClr>
                <a:srgbClr val="00B050"/>
              </a:buClr>
              <a:buFont typeface="+mj-lt"/>
              <a:buAutoNum type="arabicPeriod"/>
            </a:pPr>
            <a:r>
              <a:rPr lang="en-GB" sz="1600" dirty="0" smtClean="0"/>
              <a:t>Travel expenses for John, Mary and Mark were £14.40 each for both events.</a:t>
            </a:r>
          </a:p>
          <a:p>
            <a:pPr marL="723900" indent="-342900">
              <a:buClr>
                <a:srgbClr val="00B050"/>
              </a:buClr>
              <a:buFont typeface="+mj-lt"/>
              <a:buAutoNum type="arabicPeriod"/>
            </a:pPr>
            <a:r>
              <a:rPr lang="en-GB" sz="1600" dirty="0" smtClean="0"/>
              <a:t>Coffee and Tea supplies were paid for on the 1</a:t>
            </a:r>
            <a:r>
              <a:rPr lang="en-GB" sz="1600" baseline="30000" dirty="0" smtClean="0"/>
              <a:t>st</a:t>
            </a:r>
            <a:r>
              <a:rPr lang="en-GB" sz="1600" dirty="0" smtClean="0"/>
              <a:t> of April of £36.</a:t>
            </a:r>
          </a:p>
          <a:p>
            <a:pPr marL="723900" indent="-342900">
              <a:buClr>
                <a:srgbClr val="00B050"/>
              </a:buClr>
              <a:buFont typeface="+mj-lt"/>
              <a:buAutoNum type="arabicPeriod"/>
            </a:pPr>
            <a:r>
              <a:rPr lang="en-GB" sz="1600" dirty="0" smtClean="0"/>
              <a:t>Jonathan had the head of Iqbal motors to lunch on the 24</a:t>
            </a:r>
            <a:r>
              <a:rPr lang="en-GB" sz="1600" baseline="30000" dirty="0" smtClean="0"/>
              <a:t>th</a:t>
            </a:r>
            <a:r>
              <a:rPr lang="en-GB" sz="1600" dirty="0" smtClean="0"/>
              <a:t> and cost £62.30.</a:t>
            </a:r>
          </a:p>
          <a:p>
            <a:pPr marL="723900" indent="-342900">
              <a:buClr>
                <a:srgbClr val="00B050"/>
              </a:buClr>
              <a:buFont typeface="+mj-lt"/>
              <a:buAutoNum type="arabicPeriod"/>
            </a:pPr>
            <a:r>
              <a:rPr lang="en-GB" sz="1600" dirty="0" smtClean="0"/>
              <a:t>Opening balance was £300.</a:t>
            </a:r>
          </a:p>
          <a:p>
            <a:pPr marL="285750" indent="-285750">
              <a:buClr>
                <a:srgbClr val="00B050"/>
              </a:buClr>
              <a:buFont typeface="Wingdings 3" panose="05040102010807070707" pitchFamily="18" charset="2"/>
              <a:buChar char=""/>
            </a:pPr>
            <a:r>
              <a:rPr lang="en-GB" sz="1600" b="1" dirty="0" smtClean="0">
                <a:solidFill>
                  <a:srgbClr val="FF0000"/>
                </a:solidFill>
              </a:rPr>
              <a:t>P5.2 – Task </a:t>
            </a:r>
            <a:r>
              <a:rPr lang="en-GB" sz="1600" b="1" dirty="0" smtClean="0">
                <a:solidFill>
                  <a:srgbClr val="FF0000"/>
                </a:solidFill>
              </a:rPr>
              <a:t>09 </a:t>
            </a:r>
            <a:r>
              <a:rPr lang="en-GB" sz="1600" dirty="0" smtClean="0">
                <a:solidFill>
                  <a:srgbClr val="FF0000"/>
                </a:solidFill>
              </a:rPr>
              <a:t>– Using the figures above, create a Petty Cash Log for April and comment on the structure, usefulness and possible flaws to the system.</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P5.2 – How to complete a Petty Cash Book</a:t>
            </a:r>
            <a:endParaRPr lang="en-US" sz="2600" dirty="0"/>
          </a:p>
        </p:txBody>
      </p:sp>
      <p:graphicFrame>
        <p:nvGraphicFramePr>
          <p:cNvPr id="7" name="Table 6"/>
          <p:cNvGraphicFramePr>
            <a:graphicFrameLocks noGrp="1"/>
          </p:cNvGraphicFramePr>
          <p:nvPr>
            <p:extLst>
              <p:ext uri="{D42A27DB-BD31-4B8C-83A1-F6EECF244321}">
                <p14:modId xmlns:p14="http://schemas.microsoft.com/office/powerpoint/2010/main" val="2292787855"/>
              </p:ext>
            </p:extLst>
          </p:nvPr>
        </p:nvGraphicFramePr>
        <p:xfrm>
          <a:off x="323528" y="4293096"/>
          <a:ext cx="8496944" cy="2303840"/>
        </p:xfrm>
        <a:graphic>
          <a:graphicData uri="http://schemas.openxmlformats.org/drawingml/2006/table">
            <a:tbl>
              <a:tblPr>
                <a:tableStyleId>{7DF18680-E054-41AD-8BC1-D1AEF772440D}</a:tableStyleId>
              </a:tblPr>
              <a:tblGrid>
                <a:gridCol w="2124236"/>
                <a:gridCol w="2124236"/>
                <a:gridCol w="2124236"/>
                <a:gridCol w="2124236"/>
              </a:tblGrid>
              <a:tr h="267663">
                <a:tc>
                  <a:txBody>
                    <a:bodyPr/>
                    <a:lstStyle/>
                    <a:p>
                      <a:pPr fontAlgn="t"/>
                      <a:r>
                        <a:rPr lang="en-GB" sz="1600" u="sng" dirty="0">
                          <a:effectLst/>
                          <a:latin typeface="Arial" panose="020B0604020202020204" pitchFamily="34" charset="0"/>
                          <a:cs typeface="Arial" panose="020B0604020202020204" pitchFamily="34" charset="0"/>
                        </a:rPr>
                        <a:t>Date</a:t>
                      </a:r>
                      <a:endParaRPr lang="en-GB" sz="1600" dirty="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u="sng">
                          <a:effectLst/>
                          <a:latin typeface="Arial" panose="020B0604020202020204" pitchFamily="34" charset="0"/>
                          <a:cs typeface="Arial" panose="020B0604020202020204" pitchFamily="34" charset="0"/>
                        </a:rPr>
                        <a:t>Purchase/Receipt</a:t>
                      </a:r>
                      <a:endParaRPr lang="en-GB" sz="160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dirty="0">
                          <a:effectLst/>
                          <a:latin typeface="Arial" panose="020B0604020202020204" pitchFamily="34" charset="0"/>
                          <a:cs typeface="Arial" panose="020B0604020202020204" pitchFamily="34" charset="0"/>
                        </a:rPr>
                        <a:t>Amount</a:t>
                      </a:r>
                      <a:endParaRPr lang="en-GB" sz="1600" dirty="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a:effectLst/>
                          <a:latin typeface="Arial" panose="020B0604020202020204" pitchFamily="34" charset="0"/>
                          <a:cs typeface="Arial" panose="020B0604020202020204" pitchFamily="34" charset="0"/>
                        </a:rPr>
                        <a:t>Balance</a:t>
                      </a:r>
                      <a:endParaRPr lang="en-GB" sz="160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Opening balance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4/05/xx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-52.80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197.20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4/08/xx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Birthday cake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-24.15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173.05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4/11/xx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Pizza lunch</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-81.62</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91.43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4/14/xx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Taxi fare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66.43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231">
                <a:tc>
                  <a:txBody>
                    <a:bodyPr/>
                    <a:lstStyle/>
                    <a:p>
                      <a:pPr fontAlgn="t"/>
                      <a:r>
                        <a:rPr lang="en-GB" sz="1600" dirty="0">
                          <a:effectLst/>
                          <a:latin typeface="Arial" panose="020B0604020202020204" pitchFamily="34" charset="0"/>
                          <a:cs typeface="Arial" panose="020B0604020202020204" pitchFamily="34" charset="0"/>
                        </a:rPr>
                        <a:t>4/23/xx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dirty="0">
                          <a:effectLst/>
                          <a:latin typeface="Arial" panose="020B0604020202020204" pitchFamily="34" charset="0"/>
                          <a:cs typeface="Arial" panose="020B0604020202020204" pitchFamily="34" charset="0"/>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-42.00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dirty="0">
                          <a:effectLst/>
                          <a:latin typeface="Arial" panose="020B0604020202020204" pitchFamily="34" charset="0"/>
                          <a:cs typeface="Arial" panose="020B0604020202020204" pitchFamily="34" charset="0"/>
                        </a:rPr>
                        <a:t> 24.43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85644396"/>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t>An imprest system of petty cash means that the general ledger account Petty Cash will remain dormant at a set amount. </a:t>
            </a:r>
            <a:r>
              <a:rPr lang="en-US" dirty="0" smtClean="0"/>
              <a:t>E.g., </a:t>
            </a:r>
            <a:r>
              <a:rPr lang="en-US" dirty="0"/>
              <a:t>if the petty cash custodian is entrusted with a locking bag containing $100 of currency and coins, then the Petty Cash account will always report a debit balance of $100. This $100 is the imprest balance. As long as $100 is adequate for the </a:t>
            </a:r>
            <a:r>
              <a:rPr lang="en-US" dirty="0" smtClean="0"/>
              <a:t>businesses small payments, </a:t>
            </a:r>
            <a:r>
              <a:rPr lang="en-US" dirty="0"/>
              <a:t>then the general ledger account Petty Cash will never have an entry again.</a:t>
            </a:r>
          </a:p>
          <a:p>
            <a:pPr marL="285750" indent="-285750">
              <a:buClr>
                <a:srgbClr val="00B050"/>
              </a:buClr>
              <a:buFont typeface="Wingdings 3" panose="05040102010807070707" pitchFamily="18" charset="2"/>
              <a:buChar char=""/>
            </a:pPr>
            <a:r>
              <a:rPr lang="en-US" dirty="0" smtClean="0"/>
              <a:t>When </a:t>
            </a:r>
            <a:r>
              <a:rPr lang="en-US" dirty="0"/>
              <a:t>the coins and currency in the locking bag get low, the petty cash custodian will request a </a:t>
            </a:r>
            <a:r>
              <a:rPr lang="en-US" dirty="0" smtClean="0"/>
              <a:t>cheque </a:t>
            </a:r>
            <a:r>
              <a:rPr lang="en-US" dirty="0"/>
              <a:t>to replenish the coins and currency that were disbursed. Since the requested </a:t>
            </a:r>
            <a:r>
              <a:rPr lang="en-US" dirty="0" smtClean="0"/>
              <a:t>cheque </a:t>
            </a:r>
            <a:r>
              <a:rPr lang="en-US" dirty="0"/>
              <a:t>is drawn on the </a:t>
            </a:r>
            <a:r>
              <a:rPr lang="en-US" dirty="0" smtClean="0"/>
              <a:t>businesses </a:t>
            </a:r>
            <a:r>
              <a:rPr lang="en-US" dirty="0"/>
              <a:t>checking account, the Cash account (not the Petty Cash account) will be credited. The debits will go to the expense accounts indicated by the petty cash receipts, e.g. postage expense, supplies expense. </a:t>
            </a:r>
            <a:endParaRPr lang="en-US" dirty="0" smtClean="0"/>
          </a:p>
          <a:p>
            <a:pPr marL="285750" indent="-285750">
              <a:buClr>
                <a:srgbClr val="00B050"/>
              </a:buClr>
              <a:buFont typeface="Wingdings 3" panose="05040102010807070707" pitchFamily="18" charset="2"/>
              <a:buChar char=""/>
            </a:pPr>
            <a:r>
              <a:rPr lang="en-US" dirty="0" smtClean="0"/>
              <a:t>Under </a:t>
            </a:r>
            <a:r>
              <a:rPr lang="en-US" dirty="0"/>
              <a:t>the imprest system, the petty cash custodian should at all times have a combination of coins, currency, and petty cash receipts equal to $100, the imprest amount</a:t>
            </a:r>
            <a:r>
              <a:rPr lang="en-US" dirty="0" smtClean="0"/>
              <a:t>.</a:t>
            </a:r>
          </a:p>
          <a:p>
            <a:pPr marL="285750" indent="-285750">
              <a:buClr>
                <a:srgbClr val="00B050"/>
              </a:buClr>
              <a:buFont typeface="Wingdings 3" panose="05040102010807070707" pitchFamily="18" charset="2"/>
              <a:buChar char=""/>
            </a:pPr>
            <a:r>
              <a:rPr lang="en-US" b="1" dirty="0" smtClean="0">
                <a:solidFill>
                  <a:srgbClr val="FF0000"/>
                </a:solidFill>
              </a:rPr>
              <a:t>P5.3 – Task </a:t>
            </a:r>
            <a:r>
              <a:rPr lang="en-US" b="1" dirty="0" smtClean="0">
                <a:solidFill>
                  <a:srgbClr val="FF0000"/>
                </a:solidFill>
              </a:rPr>
              <a:t>10 </a:t>
            </a:r>
            <a:r>
              <a:rPr lang="en-US" dirty="0" smtClean="0">
                <a:solidFill>
                  <a:srgbClr val="FF0000"/>
                </a:solidFill>
              </a:rPr>
              <a:t>– For Northern Car Repairs, the imprest account is set to £250. Using the scenario previously, describe the role, formality and procedure of the imprest account through the transactions of the month of April. Redraw the Petty Cash book entries to match this scenario.</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P5.3 – How to complete </a:t>
            </a:r>
            <a:r>
              <a:rPr lang="en-US" sz="2600" dirty="0"/>
              <a:t>a </a:t>
            </a:r>
            <a:r>
              <a:rPr lang="en-US" sz="2600" dirty="0" smtClean="0"/>
              <a:t>Reconciliation </a:t>
            </a:r>
            <a:r>
              <a:rPr lang="en-US" sz="2600" dirty="0"/>
              <a:t>of the </a:t>
            </a:r>
            <a:r>
              <a:rPr lang="en-US" sz="2600" dirty="0" smtClean="0"/>
              <a:t>Imprest System</a:t>
            </a:r>
            <a:endParaRPr lang="en-US" sz="2600" dirty="0"/>
          </a:p>
        </p:txBody>
      </p:sp>
    </p:spTree>
    <p:extLst>
      <p:ext uri="{BB962C8B-B14F-4D97-AF65-F5344CB8AC3E}">
        <p14:creationId xmlns:p14="http://schemas.microsoft.com/office/powerpoint/2010/main" val="3729300555"/>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80044"/>
          </a:xfrm>
          <a:prstGeom prst="rect">
            <a:avLst/>
          </a:prstGeom>
        </p:spPr>
        <p:txBody>
          <a:bodyPr wrap="square">
            <a:spAutoFit/>
          </a:bodyPr>
          <a:lstStyle/>
          <a:p>
            <a:pPr>
              <a:buClr>
                <a:srgbClr val="00B050"/>
              </a:buClr>
            </a:pPr>
            <a:r>
              <a:rPr lang="en-US" sz="1540" b="1" dirty="0">
                <a:solidFill>
                  <a:srgbClr val="FF0000"/>
                </a:solidFill>
              </a:rPr>
              <a:t>P4.1 – Task 01 </a:t>
            </a:r>
            <a:r>
              <a:rPr lang="en-US" sz="1540" dirty="0">
                <a:solidFill>
                  <a:srgbClr val="FF0000"/>
                </a:solidFill>
              </a:rPr>
              <a:t>– Describe in a report, with examples, what each of these principal source documents are for the business and justify a need for each for given business transactions.</a:t>
            </a:r>
          </a:p>
          <a:p>
            <a:pPr>
              <a:buClr>
                <a:srgbClr val="00B050"/>
              </a:buClr>
            </a:pPr>
            <a:r>
              <a:rPr lang="en-US" sz="1540" b="1" dirty="0">
                <a:solidFill>
                  <a:srgbClr val="FF0000"/>
                </a:solidFill>
              </a:rPr>
              <a:t>P4.1 – Task 02 - </a:t>
            </a:r>
            <a:r>
              <a:rPr lang="en-US" sz="1540" dirty="0">
                <a:solidFill>
                  <a:srgbClr val="FF0000"/>
                </a:solidFill>
              </a:rPr>
              <a:t>Using a created logo, create an example version of each of these source documents, for a given purpose and annotate the finished versions showing necessary details.</a:t>
            </a:r>
          </a:p>
          <a:p>
            <a:pPr>
              <a:buClr>
                <a:srgbClr val="00B050"/>
              </a:buClr>
            </a:pPr>
            <a:r>
              <a:rPr lang="en-US" sz="1540" b="1" dirty="0" smtClean="0">
                <a:solidFill>
                  <a:srgbClr val="FF0000"/>
                </a:solidFill>
              </a:rPr>
              <a:t>P4.2 </a:t>
            </a:r>
            <a:r>
              <a:rPr lang="en-US" sz="1540" b="1" dirty="0">
                <a:solidFill>
                  <a:srgbClr val="FF0000"/>
                </a:solidFill>
              </a:rPr>
              <a:t>– Task 03 </a:t>
            </a:r>
            <a:r>
              <a:rPr lang="en-US" sz="1540" dirty="0">
                <a:solidFill>
                  <a:srgbClr val="FF0000"/>
                </a:solidFill>
              </a:rPr>
              <a:t>– Describe in a report, with examples, the purpose, effect and recording of Cash and Trade Discounts.</a:t>
            </a:r>
          </a:p>
          <a:p>
            <a:pPr>
              <a:buClr>
                <a:srgbClr val="00B050"/>
              </a:buClr>
            </a:pPr>
            <a:r>
              <a:rPr lang="en-US" sz="1540" b="1" dirty="0">
                <a:solidFill>
                  <a:srgbClr val="FF0000"/>
                </a:solidFill>
              </a:rPr>
              <a:t>P4.2 – Task 04 </a:t>
            </a:r>
            <a:r>
              <a:rPr lang="en-US" sz="1540" dirty="0">
                <a:solidFill>
                  <a:srgbClr val="FF0000"/>
                </a:solidFill>
              </a:rPr>
              <a:t>- Create an example version of a Sales Receipt, for a given purpose and annotate the finished versions sales, and Trade Discounts percentages and results.</a:t>
            </a:r>
          </a:p>
          <a:p>
            <a:pPr>
              <a:buClr>
                <a:srgbClr val="00B050"/>
              </a:buClr>
            </a:pPr>
            <a:r>
              <a:rPr lang="en-US" sz="1540" b="1" dirty="0" smtClean="0">
                <a:solidFill>
                  <a:srgbClr val="FF0000"/>
                </a:solidFill>
              </a:rPr>
              <a:t>M2.1 </a:t>
            </a:r>
            <a:r>
              <a:rPr lang="en-US" sz="1540" b="1" dirty="0">
                <a:solidFill>
                  <a:srgbClr val="FF0000"/>
                </a:solidFill>
              </a:rPr>
              <a:t>– </a:t>
            </a:r>
            <a:r>
              <a:rPr lang="en-US" sz="1540" b="1" dirty="0">
                <a:solidFill>
                  <a:srgbClr val="FF0000"/>
                </a:solidFill>
                <a:latin typeface="Arial" panose="020B0604020202020204" pitchFamily="34" charset="0"/>
                <a:cs typeface="Arial" panose="020B0604020202020204" pitchFamily="34" charset="0"/>
              </a:rPr>
              <a:t>Task 05 </a:t>
            </a:r>
            <a:r>
              <a:rPr lang="en-US" sz="1540" dirty="0">
                <a:solidFill>
                  <a:srgbClr val="FF0000"/>
                </a:solidFill>
                <a:latin typeface="Arial" panose="020B0604020202020204" pitchFamily="34" charset="0"/>
                <a:cs typeface="Arial" panose="020B0604020202020204" pitchFamily="34" charset="0"/>
              </a:rPr>
              <a:t>– Using the headings, compare the accounting procedures for cash and trade discounts within this business.</a:t>
            </a:r>
          </a:p>
          <a:p>
            <a:pPr>
              <a:buClr>
                <a:srgbClr val="00B050"/>
              </a:buClr>
            </a:pPr>
            <a:r>
              <a:rPr lang="en-US" sz="1540" b="1" dirty="0" smtClean="0">
                <a:solidFill>
                  <a:srgbClr val="FF0000"/>
                </a:solidFill>
                <a:latin typeface="Arial" panose="020B0604020202020204" pitchFamily="34" charset="0"/>
                <a:cs typeface="Arial" panose="020B0604020202020204" pitchFamily="34" charset="0"/>
              </a:rPr>
              <a:t>D2.1 </a:t>
            </a:r>
            <a:r>
              <a:rPr lang="en-US" sz="1540" b="1" dirty="0">
                <a:solidFill>
                  <a:srgbClr val="FF0000"/>
                </a:solidFill>
                <a:latin typeface="Arial" panose="020B0604020202020204" pitchFamily="34" charset="0"/>
                <a:cs typeface="Arial" panose="020B0604020202020204" pitchFamily="34" charset="0"/>
              </a:rPr>
              <a:t>– Task 06 - </a:t>
            </a:r>
            <a:r>
              <a:rPr lang="en-US" sz="1540" dirty="0">
                <a:solidFill>
                  <a:srgbClr val="FF0000"/>
                </a:solidFill>
                <a:latin typeface="Arial" panose="020B0604020202020204" pitchFamily="34" charset="0"/>
                <a:cs typeface="Arial" panose="020B0604020202020204" pitchFamily="34" charset="0"/>
              </a:rPr>
              <a:t>Evaluate the use of cash and trade discounts in more than one business organisation and compare the purpose and effectiveness of this as a business tool.</a:t>
            </a:r>
          </a:p>
          <a:p>
            <a:pPr>
              <a:buClr>
                <a:srgbClr val="00B050"/>
              </a:buClr>
            </a:pPr>
            <a:r>
              <a:rPr lang="en-US" sz="1540" b="1" dirty="0" smtClean="0">
                <a:solidFill>
                  <a:srgbClr val="FF0000"/>
                </a:solidFill>
              </a:rPr>
              <a:t>P4.3 </a:t>
            </a:r>
            <a:r>
              <a:rPr lang="en-US" sz="1540" b="1" dirty="0">
                <a:solidFill>
                  <a:srgbClr val="FF0000"/>
                </a:solidFill>
              </a:rPr>
              <a:t>– Task 07 – </a:t>
            </a:r>
            <a:r>
              <a:rPr lang="en-US" sz="1540" dirty="0">
                <a:solidFill>
                  <a:srgbClr val="FF0000"/>
                </a:solidFill>
              </a:rPr>
              <a:t>Describe in a report with an example based around Northern car repairs, what a Purchase Day Book, Sales Day Book, Return Outwards Day Book, Return Inwards Day Book, Petty Cash Book, Cash Book and a Journal Entry Book are, their purpose, structure, content and benefits to the business of managing each.</a:t>
            </a:r>
          </a:p>
          <a:p>
            <a:pPr>
              <a:buClr>
                <a:srgbClr val="00B050"/>
              </a:buClr>
            </a:pPr>
            <a:r>
              <a:rPr lang="en-US" sz="1540" b="1" dirty="0">
                <a:solidFill>
                  <a:srgbClr val="FF0000"/>
                </a:solidFill>
                <a:latin typeface="Arial" panose="020B0604020202020204" pitchFamily="34" charset="0"/>
              </a:rPr>
              <a:t>P5.1 – Task 08 - </a:t>
            </a:r>
            <a:r>
              <a:rPr lang="en-US" sz="1540" dirty="0">
                <a:solidFill>
                  <a:srgbClr val="FF0000"/>
                </a:solidFill>
                <a:latin typeface="Arial" panose="020B0604020202020204" pitchFamily="34" charset="0"/>
              </a:rPr>
              <a:t>You are required to prepare a three column cash book for the month of April for the scenario on the next slide. The cash book should be balanced off at the end of the month. </a:t>
            </a:r>
            <a:endParaRPr lang="en-GB" sz="1540" dirty="0">
              <a:solidFill>
                <a:srgbClr val="FF0000"/>
              </a:solidFill>
            </a:endParaRPr>
          </a:p>
          <a:p>
            <a:pPr>
              <a:buClr>
                <a:srgbClr val="00B050"/>
              </a:buClr>
            </a:pPr>
            <a:r>
              <a:rPr lang="en-GB" sz="1540" b="1" dirty="0" smtClean="0">
                <a:solidFill>
                  <a:srgbClr val="FF0000"/>
                </a:solidFill>
              </a:rPr>
              <a:t>P5.2 </a:t>
            </a:r>
            <a:r>
              <a:rPr lang="en-GB" sz="1540" b="1" dirty="0">
                <a:solidFill>
                  <a:srgbClr val="FF0000"/>
                </a:solidFill>
              </a:rPr>
              <a:t>– Task </a:t>
            </a:r>
            <a:r>
              <a:rPr lang="en-GB" sz="1540" b="1" dirty="0" smtClean="0">
                <a:solidFill>
                  <a:srgbClr val="FF0000"/>
                </a:solidFill>
              </a:rPr>
              <a:t>09 </a:t>
            </a:r>
            <a:r>
              <a:rPr lang="en-GB" sz="1540" dirty="0">
                <a:solidFill>
                  <a:srgbClr val="FF0000"/>
                </a:solidFill>
              </a:rPr>
              <a:t>– Using the figures above, create a Petty Cash Log for April and comment on the structure, usefulness and possible flaws to the system.</a:t>
            </a:r>
          </a:p>
          <a:p>
            <a:pPr>
              <a:buClr>
                <a:srgbClr val="00B050"/>
              </a:buClr>
            </a:pPr>
            <a:r>
              <a:rPr lang="en-US" sz="1540" b="1" dirty="0" smtClean="0">
                <a:solidFill>
                  <a:srgbClr val="FF0000"/>
                </a:solidFill>
              </a:rPr>
              <a:t>P5.3 – Task </a:t>
            </a:r>
            <a:r>
              <a:rPr lang="en-US" sz="1540" b="1" dirty="0" smtClean="0">
                <a:solidFill>
                  <a:srgbClr val="FF0000"/>
                </a:solidFill>
              </a:rPr>
              <a:t>10 </a:t>
            </a:r>
            <a:r>
              <a:rPr lang="en-US" sz="1540" dirty="0" smtClean="0">
                <a:solidFill>
                  <a:srgbClr val="FF0000"/>
                </a:solidFill>
              </a:rPr>
              <a:t>– For Northern Car Repairs, the imprest account is set to £250. Using the scenario previously, describe the role, formality and procedure of the imprest account through the transactions of the month of April. Redraw the Petty Cash book entries to match this scenario.</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LO3 – Assessment Criteria</a:t>
            </a:r>
            <a:endParaRPr lang="en-US" sz="3200" dirty="0"/>
          </a:p>
        </p:txBody>
      </p:sp>
    </p:spTree>
    <p:extLst>
      <p:ext uri="{BB962C8B-B14F-4D97-AF65-F5344CB8AC3E}">
        <p14:creationId xmlns:p14="http://schemas.microsoft.com/office/powerpoint/2010/main" val="205766490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339893370"/>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solidFill>
                      <a:srgbClr val="FFC000"/>
                    </a:solidFill>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1506"/>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850" dirty="0" smtClean="0"/>
              <a:t>There are 6 main documents you are expected to know about for this LO.  You will need to state their purpose </a:t>
            </a:r>
            <a:r>
              <a:rPr lang="en-US" sz="1850" dirty="0"/>
              <a:t>and </a:t>
            </a:r>
            <a:r>
              <a:rPr lang="en-US" sz="1850" dirty="0" smtClean="0"/>
              <a:t>demonstrate completion </a:t>
            </a:r>
            <a:r>
              <a:rPr lang="en-US" sz="1850" dirty="0"/>
              <a:t>of the principal source documents in business transactions, i.e. </a:t>
            </a:r>
          </a:p>
          <a:p>
            <a:pPr marL="541338" indent="-271463">
              <a:buClr>
                <a:srgbClr val="00B050"/>
              </a:buClr>
              <a:buFont typeface="Arial" panose="020B0604020202020204" pitchFamily="34" charset="0"/>
              <a:buChar char="•"/>
            </a:pPr>
            <a:r>
              <a:rPr lang="en-GB" sz="1850" b="1" dirty="0" smtClean="0"/>
              <a:t>Sales invoice </a:t>
            </a:r>
            <a:r>
              <a:rPr lang="en-GB" sz="1850" dirty="0" smtClean="0"/>
              <a:t>– A receipt from a company to state the cost of goods sold or due including information such as cost, date, total, net and gross values.</a:t>
            </a:r>
          </a:p>
          <a:p>
            <a:pPr marL="541338" indent="-271463">
              <a:buClr>
                <a:srgbClr val="00B050"/>
              </a:buClr>
              <a:buFont typeface="Arial" panose="020B0604020202020204" pitchFamily="34" charset="0"/>
              <a:buChar char="•"/>
            </a:pPr>
            <a:r>
              <a:rPr lang="en-GB" sz="1850" b="1" dirty="0" smtClean="0"/>
              <a:t>Purchase invoice </a:t>
            </a:r>
            <a:r>
              <a:rPr lang="en-GB" sz="1850" dirty="0" smtClean="0"/>
              <a:t>– Similar to a sales invoice but on account with a date due payment rather than as a receipt for received goods. </a:t>
            </a:r>
            <a:endParaRPr lang="en-GB" sz="1850" dirty="0"/>
          </a:p>
          <a:p>
            <a:pPr marL="541338" indent="-271463">
              <a:buClr>
                <a:srgbClr val="00B050"/>
              </a:buClr>
              <a:buFont typeface="Arial" panose="020B0604020202020204" pitchFamily="34" charset="0"/>
              <a:buChar char="•"/>
            </a:pPr>
            <a:r>
              <a:rPr lang="en-GB" sz="1850" b="1" dirty="0" smtClean="0"/>
              <a:t>Credit </a:t>
            </a:r>
            <a:r>
              <a:rPr lang="en-GB" sz="1850" b="1" dirty="0"/>
              <a:t>note </a:t>
            </a:r>
            <a:r>
              <a:rPr lang="en-GB" sz="1850" dirty="0" smtClean="0"/>
              <a:t>– A document from the supplier as a sum of money overpaid or due to non delivery as a cash exchange for goods when next ordered.</a:t>
            </a:r>
            <a:endParaRPr lang="en-GB" sz="1850" dirty="0"/>
          </a:p>
          <a:p>
            <a:pPr marL="541338" indent="-271463">
              <a:buClr>
                <a:srgbClr val="00B050"/>
              </a:buClr>
              <a:buFont typeface="Arial" panose="020B0604020202020204" pitchFamily="34" charset="0"/>
              <a:buChar char="•"/>
            </a:pPr>
            <a:r>
              <a:rPr lang="en-GB" sz="1850" b="1" dirty="0" smtClean="0"/>
              <a:t>Statement </a:t>
            </a:r>
            <a:r>
              <a:rPr lang="en-GB" sz="1850" b="1" dirty="0"/>
              <a:t>of </a:t>
            </a:r>
            <a:r>
              <a:rPr lang="en-GB" sz="1850" b="1" dirty="0" smtClean="0"/>
              <a:t>account </a:t>
            </a:r>
            <a:r>
              <a:rPr lang="en-GB" sz="1850" dirty="0" smtClean="0"/>
              <a:t>-  </a:t>
            </a:r>
            <a:r>
              <a:rPr lang="en-US" sz="1850" dirty="0"/>
              <a:t>a detailed report of the contents of an </a:t>
            </a:r>
            <a:r>
              <a:rPr lang="en-US" sz="1850" dirty="0" smtClean="0"/>
              <a:t>account, like a bank statement, </a:t>
            </a:r>
            <a:r>
              <a:rPr lang="en-US" sz="1850" dirty="0"/>
              <a:t>sent to a customer, showing billings to and payments from the customer during a specific time period, resulting in an ending balance</a:t>
            </a:r>
            <a:endParaRPr lang="en-GB" sz="1850" dirty="0"/>
          </a:p>
          <a:p>
            <a:pPr marL="541338" indent="-271463">
              <a:buClr>
                <a:srgbClr val="00B050"/>
              </a:buClr>
              <a:buFont typeface="Arial" panose="020B0604020202020204" pitchFamily="34" charset="0"/>
              <a:buChar char="•"/>
            </a:pPr>
            <a:r>
              <a:rPr lang="en-GB" sz="1850" b="1" dirty="0" smtClean="0"/>
              <a:t>Cheque</a:t>
            </a:r>
            <a:r>
              <a:rPr lang="en-GB" sz="1850" dirty="0" smtClean="0"/>
              <a:t> - </a:t>
            </a:r>
            <a:r>
              <a:rPr lang="en-US" sz="1850" dirty="0"/>
              <a:t>A cheque </a:t>
            </a:r>
            <a:r>
              <a:rPr lang="en-US" sz="1850" dirty="0" smtClean="0"/>
              <a:t>is </a:t>
            </a:r>
            <a:r>
              <a:rPr lang="en-US" sz="1850" dirty="0"/>
              <a:t>a document that orders a bank to pay a specific amount of money from a person's account to the person in whose name the cheque has been issued.</a:t>
            </a:r>
            <a:endParaRPr lang="en-GB" sz="1850" dirty="0"/>
          </a:p>
          <a:p>
            <a:pPr marL="541338" indent="-271463">
              <a:buClr>
                <a:srgbClr val="00B050"/>
              </a:buClr>
              <a:buFont typeface="Arial" panose="020B0604020202020204" pitchFamily="34" charset="0"/>
              <a:buChar char="•"/>
            </a:pPr>
            <a:r>
              <a:rPr lang="en-GB" sz="1850" b="1" dirty="0" smtClean="0"/>
              <a:t>Receipt</a:t>
            </a:r>
            <a:r>
              <a:rPr lang="en-GB" sz="1850" dirty="0" smtClean="0"/>
              <a:t> - </a:t>
            </a:r>
            <a:r>
              <a:rPr lang="en-US" sz="1850" dirty="0"/>
              <a:t>A document which typically shows the date and time a purchase was made, items purchased, amount of purchase price and </a:t>
            </a:r>
            <a:r>
              <a:rPr lang="en-US" sz="1850" dirty="0" smtClean="0"/>
              <a:t>totals to show the customer the goods purchased in case they need to be returned.</a:t>
            </a:r>
            <a:endParaRPr lang="en-GB" sz="185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a:t>
            </a:r>
            <a:endParaRPr lang="en-US" sz="26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192689"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t>A </a:t>
            </a:r>
            <a:r>
              <a:rPr lang="en-US" b="1" dirty="0"/>
              <a:t>sales invoice </a:t>
            </a:r>
            <a:r>
              <a:rPr lang="en-US" dirty="0"/>
              <a:t>in financial accounting is a tool that a company uses to communicate to clients about the sums that are due in exchange for goods that have been sold. A sales invoice should include information about which items the customer has purchased, the quantities he has bought, discounts he has received, and the total amount he owes. In addition, a sales invoice should contain a brief summary of the terms of the transaction, such as the acceptable lag time between the sale and the payment.</a:t>
            </a:r>
          </a:p>
          <a:p>
            <a:pPr>
              <a:buClr>
                <a:srgbClr val="00B050"/>
              </a:buClr>
            </a:pPr>
            <a:r>
              <a:rPr lang="en-US" b="1" dirty="0"/>
              <a:t>Sales Invoices and Ledgers</a:t>
            </a:r>
          </a:p>
          <a:p>
            <a:pPr marL="285750" indent="-285750">
              <a:buClr>
                <a:srgbClr val="00B050"/>
              </a:buClr>
              <a:buFont typeface="Wingdings 3" panose="05040102010807070707" pitchFamily="18" charset="2"/>
              <a:buChar char=""/>
            </a:pPr>
            <a:r>
              <a:rPr lang="en-US" dirty="0"/>
              <a:t>A sales invoice represents revenue that your company has earned. Using the accrual method of accounting, which treats a sale as income even before you have actually been paid for it, a sales invoice is an item to be entered in the revenue section of your ledger. Your total business earnings is a figure that includes the total amount of all of your sales invoices for a given period, as well as any additional income that your company has earned, such as from sale or rental of business property.</a:t>
            </a:r>
            <a:endParaRPr lang="en-GB"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Sales Invoice</a:t>
            </a:r>
            <a:endParaRPr lang="en-US" sz="2600" dirty="0"/>
          </a:p>
        </p:txBody>
      </p:sp>
      <p:pic>
        <p:nvPicPr>
          <p:cNvPr id="2050" name="Picture 2" descr="Image result for sales invoi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098748"/>
            <a:ext cx="2376264" cy="27368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3933056"/>
            <a:ext cx="2376264" cy="2648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81887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54892</TotalTime>
  <Words>6287</Words>
  <Application>Microsoft Office PowerPoint</Application>
  <PresentationFormat>On-screen Show (4:3)</PresentationFormat>
  <Paragraphs>526</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P4.1 – Prepare Principal Source Documents</vt:lpstr>
      <vt:lpstr>P4.1 – Prepare Principal Source Documents – Sales Invoice</vt:lpstr>
      <vt:lpstr>P4.1 – Prepare Principal Source Documents – Credit Note</vt:lpstr>
      <vt:lpstr>P4.1 – Prepare Principal Source Documents – Purchase Invoice</vt:lpstr>
      <vt:lpstr>P4.1 – Prepare Principal Source Documents – Statement of Account</vt:lpstr>
      <vt:lpstr>P4.1 – Prepare Principal Source Documents – Cheque</vt:lpstr>
      <vt:lpstr>P4.1 – Prepare Principal Source Documents – Receipt</vt:lpstr>
      <vt:lpstr>P4.2 – The Purpose, Effect and Recording of Cash and Trade Discounts</vt:lpstr>
      <vt:lpstr>P4.2 – The Purpose, Effect and Recording of Cash and Trade Discounts</vt:lpstr>
      <vt:lpstr>P4.2 – The Purpose, Effect and Recording of Cash and Trade Discounts</vt:lpstr>
      <vt:lpstr>P4.2 – The Purpose, Effect and Recording of Cash and Trade Discounts</vt:lpstr>
      <vt:lpstr>M2.1 – Compare the Accounting Procedures for Cash and Trade Discounts</vt:lpstr>
      <vt:lpstr>D2.1 – Compare the Accounting Procedures for Cash and Trade Discounts</vt:lpstr>
      <vt:lpstr>P4.3 – Prepare Principal Source Documents – Purchase Day Book</vt:lpstr>
      <vt:lpstr>P4.3 – Prepare Principal Source Documents – Sales Day Book</vt:lpstr>
      <vt:lpstr>P4.3 – Prepare Principal Source Documents – Returns Outwards Day Book</vt:lpstr>
      <vt:lpstr>P4.3 – Prepare Principal Source Documents – Returns Inwards Day Book</vt:lpstr>
      <vt:lpstr>P4.3 – Prepare Principal Source Documents Cash Book</vt:lpstr>
      <vt:lpstr>P4.3 – Prepare Principal Source Documents Cash Book</vt:lpstr>
      <vt:lpstr>P4.3 – Prepare Principal Source Documents Petty Cash Book</vt:lpstr>
      <vt:lpstr>P4.3 – Prepare Principal Source Documents General Journal</vt:lpstr>
      <vt:lpstr>P4.3 – Prepare Principal Source Documents General Journal</vt:lpstr>
      <vt:lpstr>P4.3 – Prepare Principal Source Documents General Journal</vt:lpstr>
      <vt:lpstr>P5.1 – Prepare Principal Source Documents General Journal</vt:lpstr>
      <vt:lpstr>P5.1 – Prepare Principal Source Documents</vt:lpstr>
      <vt:lpstr>P5.1 – Prepare Principal Source Documents</vt:lpstr>
      <vt:lpstr>P5.1 – Prepare Principal Source Documents</vt:lpstr>
      <vt:lpstr>P5.1 – Prepare Principal Source Documents</vt:lpstr>
      <vt:lpstr>P5.1 – Prepare Principal Source Documents</vt:lpstr>
      <vt:lpstr>P5.2 – How to complete a Petty Cash Book</vt:lpstr>
      <vt:lpstr>P5.3 – How to complete a Reconciliation of the Imprest System</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LO3 - Be able to Prepare the Principal Documents in Business Transactions</dc:title>
  <dc:subject>eBusiness</dc:subject>
  <dc:creator>Enderoth</dc:creator>
  <cp:lastModifiedBy>Stephen Rafferty</cp:lastModifiedBy>
  <cp:revision>1728</cp:revision>
  <cp:lastPrinted>2014-01-22T18:25:48Z</cp:lastPrinted>
  <dcterms:created xsi:type="dcterms:W3CDTF">2008-03-12T11:01:44Z</dcterms:created>
  <dcterms:modified xsi:type="dcterms:W3CDTF">2017-07-19T17:08:43Z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